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8" r:id="rId2"/>
    <p:sldId id="257" r:id="rId3"/>
    <p:sldId id="276" r:id="rId4"/>
    <p:sldId id="279" r:id="rId5"/>
    <p:sldId id="280" r:id="rId6"/>
    <p:sldId id="293" r:id="rId7"/>
    <p:sldId id="294" r:id="rId8"/>
    <p:sldId id="295" r:id="rId9"/>
    <p:sldId id="296" r:id="rId10"/>
    <p:sldId id="282" r:id="rId11"/>
    <p:sldId id="304" r:id="rId12"/>
    <p:sldId id="305" r:id="rId13"/>
    <p:sldId id="306" r:id="rId14"/>
    <p:sldId id="307" r:id="rId15"/>
    <p:sldId id="283" r:id="rId16"/>
    <p:sldId id="28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4" d="100"/>
          <a:sy n="54" d="100"/>
        </p:scale>
        <p:origin x="542"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5FBAD-7006-4258-93EA-4FD054D10125}"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EECD4-1E3B-4649-9A79-803DE01F4BFD}" type="slidenum">
              <a:rPr lang="en-US" smtClean="0"/>
              <a:t>‹#›</a:t>
            </a:fld>
            <a:endParaRPr lang="en-US"/>
          </a:p>
        </p:txBody>
      </p:sp>
    </p:spTree>
    <p:extLst>
      <p:ext uri="{BB962C8B-B14F-4D97-AF65-F5344CB8AC3E}">
        <p14:creationId xmlns:p14="http://schemas.microsoft.com/office/powerpoint/2010/main" val="28244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3295-FD17-3B2B-433E-F24CEFE9B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9ACFE-FE09-34A4-3784-952CDB041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411E86-72A9-B5AA-A75D-2EF09B93FDC8}"/>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5" name="Footer Placeholder 4">
            <a:extLst>
              <a:ext uri="{FF2B5EF4-FFF2-40B4-BE49-F238E27FC236}">
                <a16:creationId xmlns:a16="http://schemas.microsoft.com/office/drawing/2014/main" id="{C4A4B36A-626D-DE42-809B-24DEAD5CC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0216C-655F-6E0F-9041-E7BDB631BBA2}"/>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299989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E18D-3B16-6BD7-2C24-2D0B0D969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DD1BB-BF66-6DC0-E5CD-48F2F7B3E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D68AB-A3C4-19F8-294C-488153084697}"/>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5" name="Footer Placeholder 4">
            <a:extLst>
              <a:ext uri="{FF2B5EF4-FFF2-40B4-BE49-F238E27FC236}">
                <a16:creationId xmlns:a16="http://schemas.microsoft.com/office/drawing/2014/main" id="{B20FFE09-18F1-3CD5-7251-E93AEAEFF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A12B3-91BD-ED9B-6F7D-80E28FCBCA27}"/>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28611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E993B-403E-5807-9E90-B734D34F59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CA553D-F229-046C-EFD4-CAB1917DDE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92744-F1A4-D098-9066-4D437BCDFDF7}"/>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5" name="Footer Placeholder 4">
            <a:extLst>
              <a:ext uri="{FF2B5EF4-FFF2-40B4-BE49-F238E27FC236}">
                <a16:creationId xmlns:a16="http://schemas.microsoft.com/office/drawing/2014/main" id="{66C2CDD0-2E64-262E-23C3-EF509509B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F80FC-39FB-EC9D-6131-21F755DC64A8}"/>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2377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fld id="{757B281C-5159-4971-8228-52B9A72E9ED2}" type="datetimeFigureOut">
              <a:rPr lang="en-US" smtClean="0"/>
              <a:pPr/>
              <a:t>6/4/2024</a:t>
            </a:fld>
            <a:endParaRPr lang="en-US" dirty="0"/>
          </a:p>
        </p:txBody>
      </p:sp>
      <p:sp>
        <p:nvSpPr>
          <p:cNvPr id="4" name="Footer Placeholder 4"/>
          <p:cNvSpPr>
            <a:spLocks noGrp="1"/>
          </p:cNvSpPr>
          <p:nvPr>
            <p:ph type="ftr" sz="quarter" idx="11"/>
          </p:nvPr>
        </p:nvSpPr>
        <p:spPr>
          <a:xfrm>
            <a:off x="4470400" y="6356351"/>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206935437"/>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1002" y="5952204"/>
            <a:ext cx="2507719" cy="853236"/>
          </a:xfrm>
          <a:prstGeom prst="rect">
            <a:avLst/>
          </a:prstGeom>
        </p:spPr>
      </p:pic>
      <p:sp>
        <p:nvSpPr>
          <p:cNvPr id="11" name="Text Placeholder 10"/>
          <p:cNvSpPr>
            <a:spLocks noGrp="1"/>
          </p:cNvSpPr>
          <p:nvPr>
            <p:ph type="body" sz="quarter" idx="16" hasCustomPrompt="1"/>
          </p:nvPr>
        </p:nvSpPr>
        <p:spPr>
          <a:xfrm>
            <a:off x="220980" y="5264943"/>
            <a:ext cx="9360022" cy="1063009"/>
          </a:xfrm>
        </p:spPr>
        <p:txBody>
          <a:bodyPr anchor="b">
            <a:normAutofit/>
          </a:bodyPr>
          <a:lstStyle>
            <a:lvl1pPr marL="0" indent="0">
              <a:buNone/>
              <a:defRPr sz="2400" baseline="0"/>
            </a:lvl1pPr>
          </a:lstStyle>
          <a:p>
            <a:pPr lvl="0"/>
            <a:r>
              <a:rPr lang="en-US" dirty="0"/>
              <a:t>Weekday, Month DD, YYYY</a:t>
            </a:r>
          </a:p>
        </p:txBody>
      </p:sp>
      <p:sp>
        <p:nvSpPr>
          <p:cNvPr id="13" name="Title 1"/>
          <p:cNvSpPr>
            <a:spLocks noGrp="1"/>
          </p:cNvSpPr>
          <p:nvPr>
            <p:ph type="ctrTitle" hasCustomPrompt="1"/>
          </p:nvPr>
        </p:nvSpPr>
        <p:spPr>
          <a:xfrm>
            <a:off x="220980" y="1770342"/>
            <a:ext cx="11750040" cy="1928812"/>
          </a:xfrm>
        </p:spPr>
        <p:txBody>
          <a:bodyPr anchor="b"/>
          <a:lstStyle>
            <a:lvl1pPr algn="l">
              <a:defRPr sz="6000" b="1"/>
            </a:lvl1pPr>
          </a:lstStyle>
          <a:p>
            <a:r>
              <a:rPr lang="en-US" dirty="0"/>
              <a:t>Enter Presentation Title</a:t>
            </a:r>
          </a:p>
        </p:txBody>
      </p:sp>
      <p:sp>
        <p:nvSpPr>
          <p:cNvPr id="14" name="Subtitle 2"/>
          <p:cNvSpPr>
            <a:spLocks noGrp="1"/>
          </p:cNvSpPr>
          <p:nvPr>
            <p:ph type="subTitle" idx="1" hasCustomPrompt="1"/>
          </p:nvPr>
        </p:nvSpPr>
        <p:spPr>
          <a:xfrm>
            <a:off x="220980" y="4038600"/>
            <a:ext cx="11750040" cy="886897"/>
          </a:xfrm>
        </p:spPr>
        <p:txBody>
          <a:bodyPr anchor="b"/>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presentation subtitle or author</a:t>
            </a:r>
          </a:p>
        </p:txBody>
      </p:sp>
      <p:sp>
        <p:nvSpPr>
          <p:cNvPr id="7" name="TextBox 6"/>
          <p:cNvSpPr txBox="1"/>
          <p:nvPr userDrawn="1"/>
        </p:nvSpPr>
        <p:spPr>
          <a:xfrm>
            <a:off x="0" y="643968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89659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CFC9-D2EC-F4C8-3516-8DDD59989E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C0C56-CB9C-9DA8-8158-9354B74AB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10AF9-715D-50E6-D4C4-0A86EB2B59B1}"/>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5" name="Footer Placeholder 4">
            <a:extLst>
              <a:ext uri="{FF2B5EF4-FFF2-40B4-BE49-F238E27FC236}">
                <a16:creationId xmlns:a16="http://schemas.microsoft.com/office/drawing/2014/main" id="{04FB2CD4-F498-8706-9FD1-B04B051E7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B32D9-3D64-B93F-DC81-87B6DD941F70}"/>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25243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DA2-5A41-86F9-32CA-FCDE6474E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CFA1C-4F47-283F-4791-F4BBC869C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D88C6D-57B9-01CB-16F2-AC8B74953BF3}"/>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5" name="Footer Placeholder 4">
            <a:extLst>
              <a:ext uri="{FF2B5EF4-FFF2-40B4-BE49-F238E27FC236}">
                <a16:creationId xmlns:a16="http://schemas.microsoft.com/office/drawing/2014/main" id="{8769EB26-0E5A-8561-5BE6-87BE20000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264-7D7E-B4D8-F146-04BE4F843B0A}"/>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91569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CA15-F648-B27C-D44D-1C35A5409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AD631-6444-C142-E0FB-B95C54F49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13AA5-2C1D-87D1-8C0A-451651FED1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D44F6E-CEFF-0D2F-80FD-341ED16B85FD}"/>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6" name="Footer Placeholder 5">
            <a:extLst>
              <a:ext uri="{FF2B5EF4-FFF2-40B4-BE49-F238E27FC236}">
                <a16:creationId xmlns:a16="http://schemas.microsoft.com/office/drawing/2014/main" id="{9C40663B-4306-94D6-A751-9E81BA3FC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E24C8-26EF-8410-851B-A2A7DA60C714}"/>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13696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56C1-8817-085A-F5FB-DD29AF324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83984-8A4B-67BC-8DD1-3774F3D5A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3A929-4B90-9F28-EF3A-9DBC4E4482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EF38B-74AA-B9F7-82CD-FB2F7BA5C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7AD401-A74F-0D51-09BE-DA55F62E56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E6411-1D95-1773-0015-1C37F553C223}"/>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8" name="Footer Placeholder 7">
            <a:extLst>
              <a:ext uri="{FF2B5EF4-FFF2-40B4-BE49-F238E27FC236}">
                <a16:creationId xmlns:a16="http://schemas.microsoft.com/office/drawing/2014/main" id="{4FA753D8-F106-973F-A39C-403BD1F2D5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45818-1DDE-9D20-5E76-09B8FA3787C3}"/>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80389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0A0A-CAAA-C9E0-90AA-E6619C5F4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05390-84D1-8943-EE8F-0B02D1980C18}"/>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4" name="Footer Placeholder 3">
            <a:extLst>
              <a:ext uri="{FF2B5EF4-FFF2-40B4-BE49-F238E27FC236}">
                <a16:creationId xmlns:a16="http://schemas.microsoft.com/office/drawing/2014/main" id="{8A911F9B-172B-F9F9-5D8E-6DA7F8E1C0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CF3C48-EEC8-F080-6969-E881EA184A4F}"/>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23892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E1C0B-5D93-D3B2-D386-746E445B8AD1}"/>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3" name="Footer Placeholder 2">
            <a:extLst>
              <a:ext uri="{FF2B5EF4-FFF2-40B4-BE49-F238E27FC236}">
                <a16:creationId xmlns:a16="http://schemas.microsoft.com/office/drawing/2014/main" id="{114A9314-4588-30E6-DB5E-25CC5EC10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BA2F4-B48D-B109-99FD-768B0C4A56D8}"/>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4617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ACF1-1B7C-99F1-A265-18146E1F4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8DD31-C88C-88D0-8933-3857D528C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A56E3-D229-70F6-6F6A-888218135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79590-E596-8F21-E084-03A6CE0B5C81}"/>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6" name="Footer Placeholder 5">
            <a:extLst>
              <a:ext uri="{FF2B5EF4-FFF2-40B4-BE49-F238E27FC236}">
                <a16:creationId xmlns:a16="http://schemas.microsoft.com/office/drawing/2014/main" id="{87CFE9FD-BD91-FAB5-4A0D-080658C05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38C4C-4D9B-481F-5B04-29A9E7D33F43}"/>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6330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53B2-D1C5-ECF1-CFEB-AD3D791DC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47C09-0EBB-1D83-09D9-642A807A0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1E48AA-2C86-2612-AD1B-43E2CF05F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C79B-658E-ED4F-FE6A-CE3417B9BBDE}"/>
              </a:ext>
            </a:extLst>
          </p:cNvPr>
          <p:cNvSpPr>
            <a:spLocks noGrp="1"/>
          </p:cNvSpPr>
          <p:nvPr>
            <p:ph type="dt" sz="half" idx="10"/>
          </p:nvPr>
        </p:nvSpPr>
        <p:spPr/>
        <p:txBody>
          <a:bodyPr/>
          <a:lstStyle/>
          <a:p>
            <a:fld id="{50A3F384-98DD-4A7B-89BE-597C3C494540}" type="datetimeFigureOut">
              <a:rPr lang="en-US" smtClean="0"/>
              <a:t>6/4/2024</a:t>
            </a:fld>
            <a:endParaRPr lang="en-US"/>
          </a:p>
        </p:txBody>
      </p:sp>
      <p:sp>
        <p:nvSpPr>
          <p:cNvPr id="6" name="Footer Placeholder 5">
            <a:extLst>
              <a:ext uri="{FF2B5EF4-FFF2-40B4-BE49-F238E27FC236}">
                <a16:creationId xmlns:a16="http://schemas.microsoft.com/office/drawing/2014/main" id="{EC653BDA-631F-AC9A-9696-BE191DC92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D92B7-D5B0-B413-5DBE-DBC1BCAC3190}"/>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300801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D02CB-1B02-314B-13D7-6A2A0C850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6B87A9-C0A8-06D5-24EA-A8157D9EF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CF95E-D901-667E-F094-A20894EE1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3F384-98DD-4A7B-89BE-597C3C494540}" type="datetimeFigureOut">
              <a:rPr lang="en-US" smtClean="0"/>
              <a:t>6/4/2024</a:t>
            </a:fld>
            <a:endParaRPr lang="en-US"/>
          </a:p>
        </p:txBody>
      </p:sp>
      <p:sp>
        <p:nvSpPr>
          <p:cNvPr id="5" name="Footer Placeholder 4">
            <a:extLst>
              <a:ext uri="{FF2B5EF4-FFF2-40B4-BE49-F238E27FC236}">
                <a16:creationId xmlns:a16="http://schemas.microsoft.com/office/drawing/2014/main" id="{DD76381F-98C8-BF88-127E-6A42300BA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4B2323-B175-6B2A-8DFF-368EE00E6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4A9A2-BD0B-41E6-A198-DAE4E5B99A7E}" type="slidenum">
              <a:rPr lang="en-US" smtClean="0"/>
              <a:t>‹#›</a:t>
            </a:fld>
            <a:endParaRPr lang="en-US"/>
          </a:p>
        </p:txBody>
      </p:sp>
    </p:spTree>
    <p:extLst>
      <p:ext uri="{BB962C8B-B14F-4D97-AF65-F5344CB8AC3E}">
        <p14:creationId xmlns:p14="http://schemas.microsoft.com/office/powerpoint/2010/main" val="213013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app0@cdc.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RTCQI Best Practices Workshop-Africa Region</a:t>
            </a:r>
          </a:p>
        </p:txBody>
      </p:sp>
      <p:sp>
        <p:nvSpPr>
          <p:cNvPr id="3" name="Title 2"/>
          <p:cNvSpPr>
            <a:spLocks noGrp="1"/>
          </p:cNvSpPr>
          <p:nvPr>
            <p:ph type="ctrTitle"/>
          </p:nvPr>
        </p:nvSpPr>
        <p:spPr>
          <a:xfrm>
            <a:off x="220980" y="2313542"/>
            <a:ext cx="11750040" cy="1385612"/>
          </a:xfrm>
        </p:spPr>
        <p:txBody>
          <a:bodyPr>
            <a:normAutofit/>
          </a:bodyPr>
          <a:lstStyle/>
          <a:p>
            <a:r>
              <a:rPr lang="en-US" sz="5400" dirty="0"/>
              <a:t>Managing Proficiency Data Management</a:t>
            </a:r>
            <a:br>
              <a:rPr lang="en-US" sz="5400" dirty="0"/>
            </a:br>
            <a:r>
              <a:rPr lang="en-US" sz="2400" dirty="0" err="1"/>
              <a:t>eTools</a:t>
            </a:r>
            <a:r>
              <a:rPr lang="en-US" sz="2400" dirty="0"/>
              <a:t> for PT – </a:t>
            </a:r>
            <a:r>
              <a:rPr lang="en-US" sz="2400" dirty="0" err="1"/>
              <a:t>ePT</a:t>
            </a:r>
            <a:endParaRPr lang="en-US" sz="5400" dirty="0"/>
          </a:p>
        </p:txBody>
      </p:sp>
      <p:sp>
        <p:nvSpPr>
          <p:cNvPr id="4" name="Subtitle 3"/>
          <p:cNvSpPr>
            <a:spLocks noGrp="1"/>
          </p:cNvSpPr>
          <p:nvPr>
            <p:ph type="subTitle" idx="1"/>
          </p:nvPr>
        </p:nvSpPr>
        <p:spPr/>
        <p:txBody>
          <a:bodyPr/>
          <a:lstStyle/>
          <a:p>
            <a:r>
              <a:rPr lang="en-US" b="1" dirty="0"/>
              <a:t>Laboratory Data Monitoring Team</a:t>
            </a:r>
          </a:p>
          <a:p>
            <a:r>
              <a:rPr lang="en-US" b="1" dirty="0"/>
              <a:t>International Branch, CDC Atlanta</a:t>
            </a:r>
          </a:p>
        </p:txBody>
      </p:sp>
    </p:spTree>
    <p:extLst>
      <p:ext uri="{BB962C8B-B14F-4D97-AF65-F5344CB8AC3E}">
        <p14:creationId xmlns:p14="http://schemas.microsoft.com/office/powerpoint/2010/main" val="16015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C077-6EC4-C2A6-B561-9BEC97E44BD3}"/>
              </a:ext>
            </a:extLst>
          </p:cNvPr>
          <p:cNvSpPr>
            <a:spLocks noGrp="1"/>
          </p:cNvSpPr>
          <p:nvPr>
            <p:ph type="title"/>
          </p:nvPr>
        </p:nvSpPr>
        <p:spPr/>
        <p:txBody>
          <a:bodyPr/>
          <a:lstStyle/>
          <a:p>
            <a:r>
              <a:rPr lang="en-US" dirty="0"/>
              <a:t>Effectiveness and Integration</a:t>
            </a:r>
          </a:p>
        </p:txBody>
      </p:sp>
      <p:sp>
        <p:nvSpPr>
          <p:cNvPr id="3" name="Content Placeholder 2">
            <a:extLst>
              <a:ext uri="{FF2B5EF4-FFF2-40B4-BE49-F238E27FC236}">
                <a16:creationId xmlns:a16="http://schemas.microsoft.com/office/drawing/2014/main" id="{EB059C58-4230-1CE6-A6FA-31F5028DEB1F}"/>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D0D0D"/>
                </a:solidFill>
                <a:effectLst/>
                <a:highlight>
                  <a:srgbClr val="FFFFFF"/>
                </a:highlight>
                <a:latin typeface="ui-sans-serif"/>
              </a:rPr>
              <a:t>Efficiency:</a:t>
            </a:r>
            <a:r>
              <a:rPr lang="en-US" b="0" i="0" dirty="0">
                <a:solidFill>
                  <a:srgbClr val="0D0D0D"/>
                </a:solidFill>
                <a:effectLst/>
                <a:highlight>
                  <a:srgbClr val="FFFFFF"/>
                </a:highlight>
                <a:latin typeface="ui-sans-serif"/>
              </a:rPr>
              <a:t> Streamlines processes to minimize manual effort and time needed for data collection, enhancing operational efficiency.</a:t>
            </a:r>
          </a:p>
          <a:p>
            <a:pPr algn="l">
              <a:buFont typeface="Arial" panose="020B0604020202020204" pitchFamily="34" charset="0"/>
              <a:buChar char="•"/>
            </a:pPr>
            <a:r>
              <a:rPr lang="en-US" b="1" i="0" dirty="0">
                <a:solidFill>
                  <a:srgbClr val="0D0D0D"/>
                </a:solidFill>
                <a:effectLst/>
                <a:highlight>
                  <a:srgbClr val="FFFFFF"/>
                </a:highlight>
                <a:latin typeface="ui-sans-serif"/>
              </a:rPr>
              <a:t>Accuracy:</a:t>
            </a:r>
            <a:r>
              <a:rPr lang="en-US" b="0" i="0" dirty="0">
                <a:solidFill>
                  <a:srgbClr val="0D0D0D"/>
                </a:solidFill>
                <a:effectLst/>
                <a:highlight>
                  <a:srgbClr val="FFFFFF"/>
                </a:highlight>
                <a:latin typeface="ui-sans-serif"/>
              </a:rPr>
              <a:t> Guarantees both the timeliness and precision of data collection, ensuring high standards of data quality.</a:t>
            </a:r>
          </a:p>
          <a:p>
            <a:pPr algn="l">
              <a:buFont typeface="Arial" panose="020B0604020202020204" pitchFamily="34" charset="0"/>
              <a:buChar char="•"/>
            </a:pPr>
            <a:r>
              <a:rPr lang="en-US" b="1" i="0" dirty="0">
                <a:solidFill>
                  <a:srgbClr val="0D0D0D"/>
                </a:solidFill>
                <a:effectLst/>
                <a:highlight>
                  <a:srgbClr val="FFFFFF"/>
                </a:highlight>
                <a:latin typeface="ui-sans-serif"/>
              </a:rPr>
              <a:t>Support for Testers:</a:t>
            </a:r>
            <a:r>
              <a:rPr lang="en-US" b="0" i="0" dirty="0">
                <a:solidFill>
                  <a:srgbClr val="0D0D0D"/>
                </a:solidFill>
                <a:effectLst/>
                <a:highlight>
                  <a:srgbClr val="FFFFFF"/>
                </a:highlight>
                <a:latin typeface="ui-sans-serif"/>
              </a:rPr>
              <a:t> Equips quality managers with real-time data to effectively foresee training requirements and uphold testing standards.</a:t>
            </a:r>
          </a:p>
          <a:p>
            <a:pPr algn="l">
              <a:buFont typeface="Arial" panose="020B0604020202020204" pitchFamily="34" charset="0"/>
              <a:buChar char="•"/>
            </a:pPr>
            <a:r>
              <a:rPr lang="en-US" b="1" i="0" dirty="0">
                <a:solidFill>
                  <a:srgbClr val="0D0D0D"/>
                </a:solidFill>
                <a:effectLst/>
                <a:highlight>
                  <a:srgbClr val="FFFFFF"/>
                </a:highlight>
                <a:latin typeface="ui-sans-serif"/>
              </a:rPr>
              <a:t>System Integration:</a:t>
            </a:r>
            <a:r>
              <a:rPr lang="en-US" b="0" i="0" dirty="0">
                <a:solidFill>
                  <a:srgbClr val="0D0D0D"/>
                </a:solidFill>
                <a:effectLst/>
                <a:highlight>
                  <a:srgbClr val="FFFFFF"/>
                </a:highlight>
                <a:latin typeface="ui-sans-serif"/>
              </a:rPr>
              <a:t> Incorporates tester certifications and proficiency testing seamlessly, reinforcing the framework for comprehensive quality assurance.</a:t>
            </a:r>
          </a:p>
          <a:p>
            <a:pPr algn="l">
              <a:buFont typeface="Arial" panose="020B0604020202020204" pitchFamily="34" charset="0"/>
              <a:buChar char="•"/>
            </a:pPr>
            <a:endParaRPr lang="en-US" b="1" i="0" dirty="0">
              <a:solidFill>
                <a:srgbClr val="0D0D0D"/>
              </a:solidFill>
              <a:effectLst/>
              <a:highlight>
                <a:srgbClr val="FFFFFF"/>
              </a:highlight>
              <a:latin typeface="Söhne"/>
            </a:endParaRPr>
          </a:p>
        </p:txBody>
      </p:sp>
    </p:spTree>
    <p:extLst>
      <p:ext uri="{BB962C8B-B14F-4D97-AF65-F5344CB8AC3E}">
        <p14:creationId xmlns:p14="http://schemas.microsoft.com/office/powerpoint/2010/main" val="212192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4A77-4222-1579-A80F-9AA12F3558B3}"/>
              </a:ext>
            </a:extLst>
          </p:cNvPr>
          <p:cNvSpPr>
            <a:spLocks noGrp="1"/>
          </p:cNvSpPr>
          <p:nvPr>
            <p:ph type="title"/>
          </p:nvPr>
        </p:nvSpPr>
        <p:spPr/>
        <p:txBody>
          <a:bodyPr/>
          <a:lstStyle/>
          <a:p>
            <a:r>
              <a:rPr lang="en" dirty="0"/>
              <a:t>Configuring System</a:t>
            </a:r>
            <a:endParaRPr lang="en-US" dirty="0"/>
          </a:p>
        </p:txBody>
      </p:sp>
      <p:pic>
        <p:nvPicPr>
          <p:cNvPr id="4" name="Google Shape;266;p33">
            <a:extLst>
              <a:ext uri="{FF2B5EF4-FFF2-40B4-BE49-F238E27FC236}">
                <a16:creationId xmlns:a16="http://schemas.microsoft.com/office/drawing/2014/main" id="{F5500AAD-99A8-E655-26F7-2263D32F859D}"/>
              </a:ext>
            </a:extLst>
          </p:cNvPr>
          <p:cNvPicPr preferRelativeResize="0">
            <a:picLocks noGrp="1"/>
          </p:cNvPicPr>
          <p:nvPr>
            <p:ph idx="1"/>
          </p:nvPr>
        </p:nvPicPr>
        <p:blipFill>
          <a:blip r:embed="rId2">
            <a:alphaModFix/>
          </a:blip>
          <a:stretch>
            <a:fillRect/>
          </a:stretch>
        </p:blipFill>
        <p:spPr>
          <a:xfrm>
            <a:off x="5632221" y="2141537"/>
            <a:ext cx="6201308" cy="4351338"/>
          </a:xfrm>
          <a:prstGeom prst="rect">
            <a:avLst/>
          </a:prstGeom>
          <a:noFill/>
          <a:ln>
            <a:noFill/>
          </a:ln>
        </p:spPr>
      </p:pic>
      <p:sp>
        <p:nvSpPr>
          <p:cNvPr id="5" name="Google Shape;263;p33">
            <a:extLst>
              <a:ext uri="{FF2B5EF4-FFF2-40B4-BE49-F238E27FC236}">
                <a16:creationId xmlns:a16="http://schemas.microsoft.com/office/drawing/2014/main" id="{CE5B747A-1590-7BF5-B919-39F0435CEA14}"/>
              </a:ext>
            </a:extLst>
          </p:cNvPr>
          <p:cNvSpPr txBox="1">
            <a:spLocks/>
          </p:cNvSpPr>
          <p:nvPr/>
        </p:nvSpPr>
        <p:spPr>
          <a:xfrm>
            <a:off x="658391" y="2431600"/>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31789">
              <a:lnSpc>
                <a:spcPct val="133333"/>
              </a:lnSpc>
              <a:spcBef>
                <a:spcPts val="2133"/>
              </a:spcBef>
              <a:buSzPts val="1500"/>
              <a:buFont typeface="Montserrat"/>
              <a:buChar char="●"/>
            </a:pPr>
            <a:r>
              <a:rPr lang="en-US" sz="2000" dirty="0">
                <a:latin typeface="Montserrat"/>
                <a:ea typeface="Montserrat"/>
                <a:cs typeface="Montserrat"/>
                <a:sym typeface="Montserrat"/>
              </a:rPr>
              <a:t>Manage PT Participating Agencies/Individuals</a:t>
            </a:r>
          </a:p>
          <a:p>
            <a:pPr indent="-431789">
              <a:lnSpc>
                <a:spcPct val="133333"/>
              </a:lnSpc>
              <a:buSzPts val="1500"/>
              <a:buFont typeface="Montserrat"/>
              <a:buChar char="●"/>
            </a:pPr>
            <a:r>
              <a:rPr lang="en-US" sz="2000" dirty="0">
                <a:latin typeface="Montserrat"/>
                <a:ea typeface="Montserrat"/>
                <a:cs typeface="Montserrat"/>
                <a:sym typeface="Montserrat"/>
              </a:rPr>
              <a:t>Manage login access</a:t>
            </a:r>
            <a:endParaRPr lang="en-US" dirty="0">
              <a:latin typeface="Montserrat"/>
              <a:ea typeface="Montserrat"/>
              <a:cs typeface="Montserrat"/>
              <a:sym typeface="Montserrat"/>
            </a:endParaRPr>
          </a:p>
          <a:p>
            <a:pPr indent="-431789">
              <a:lnSpc>
                <a:spcPct val="133333"/>
              </a:lnSpc>
              <a:buSzPts val="1500"/>
              <a:buFont typeface="Montserrat"/>
              <a:buChar char="●"/>
            </a:pPr>
            <a:r>
              <a:rPr lang="en-US" sz="2000" dirty="0">
                <a:latin typeface="Montserrat"/>
                <a:ea typeface="Montserrat"/>
                <a:cs typeface="Montserrat"/>
                <a:sym typeface="Montserrat"/>
              </a:rPr>
              <a:t>Configure System and Reports</a:t>
            </a:r>
            <a:endParaRPr lang="en-US" dirty="0">
              <a:latin typeface="Montserrat"/>
              <a:ea typeface="Montserrat"/>
              <a:cs typeface="Montserrat"/>
              <a:sym typeface="Montserrat"/>
            </a:endParaRPr>
          </a:p>
          <a:p>
            <a:pPr indent="-431789">
              <a:lnSpc>
                <a:spcPct val="133333"/>
              </a:lnSpc>
              <a:buSzPts val="1500"/>
              <a:buFont typeface="Montserrat"/>
              <a:buChar char="●"/>
            </a:pPr>
            <a:r>
              <a:rPr lang="en-US" sz="2000" dirty="0">
                <a:latin typeface="Montserrat"/>
                <a:ea typeface="Montserrat"/>
                <a:cs typeface="Montserrat"/>
                <a:sym typeface="Montserrat"/>
              </a:rPr>
              <a:t>Manage administrative access for e-PT system</a:t>
            </a:r>
            <a:endParaRPr lang="en-US" dirty="0">
              <a:latin typeface="Montserrat"/>
              <a:ea typeface="Montserrat"/>
              <a:cs typeface="Montserrat"/>
              <a:sym typeface="Montserrat"/>
            </a:endParaRPr>
          </a:p>
          <a:p>
            <a:pPr indent="-431789">
              <a:lnSpc>
                <a:spcPct val="133333"/>
              </a:lnSpc>
              <a:buSzPts val="1500"/>
              <a:buFont typeface="Montserrat"/>
              <a:buChar char="●"/>
            </a:pPr>
            <a:r>
              <a:rPr lang="en-US" sz="2000" dirty="0">
                <a:latin typeface="Montserrat"/>
                <a:ea typeface="Montserrat"/>
                <a:cs typeface="Montserrat"/>
                <a:sym typeface="Montserrat"/>
              </a:rPr>
              <a:t>Configure Test Kits, Assays etc.</a:t>
            </a:r>
            <a:endParaRPr lang="en-US" sz="2267" dirty="0">
              <a:latin typeface="Montserrat"/>
              <a:ea typeface="Montserrat"/>
              <a:cs typeface="Montserrat"/>
              <a:sym typeface="Montserrat"/>
            </a:endParaRPr>
          </a:p>
        </p:txBody>
      </p:sp>
    </p:spTree>
    <p:extLst>
      <p:ext uri="{BB962C8B-B14F-4D97-AF65-F5344CB8AC3E}">
        <p14:creationId xmlns:p14="http://schemas.microsoft.com/office/powerpoint/2010/main" val="88694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0FED-2A15-9811-1D35-F5A83DB05BD5}"/>
              </a:ext>
            </a:extLst>
          </p:cNvPr>
          <p:cNvSpPr>
            <a:spLocks noGrp="1"/>
          </p:cNvSpPr>
          <p:nvPr>
            <p:ph type="title"/>
          </p:nvPr>
        </p:nvSpPr>
        <p:spPr/>
        <p:txBody>
          <a:bodyPr/>
          <a:lstStyle/>
          <a:p>
            <a:r>
              <a:rPr lang="en" dirty="0"/>
              <a:t>Manage Surveys/Shipments</a:t>
            </a:r>
            <a:endParaRPr lang="en-US" dirty="0"/>
          </a:p>
        </p:txBody>
      </p:sp>
      <p:sp>
        <p:nvSpPr>
          <p:cNvPr id="3" name="Content Placeholder 2">
            <a:extLst>
              <a:ext uri="{FF2B5EF4-FFF2-40B4-BE49-F238E27FC236}">
                <a16:creationId xmlns:a16="http://schemas.microsoft.com/office/drawing/2014/main" id="{E9396961-02AF-2D09-F484-1A6112EFC475}"/>
              </a:ext>
            </a:extLst>
          </p:cNvPr>
          <p:cNvSpPr>
            <a:spLocks noGrp="1"/>
          </p:cNvSpPr>
          <p:nvPr>
            <p:ph idx="1"/>
          </p:nvPr>
        </p:nvSpPr>
        <p:spPr/>
        <p:txBody>
          <a:bodyPr/>
          <a:lstStyle/>
          <a:p>
            <a:endParaRPr lang="en-US"/>
          </a:p>
        </p:txBody>
      </p:sp>
      <p:sp>
        <p:nvSpPr>
          <p:cNvPr id="4" name="Google Shape;271;p34">
            <a:extLst>
              <a:ext uri="{FF2B5EF4-FFF2-40B4-BE49-F238E27FC236}">
                <a16:creationId xmlns:a16="http://schemas.microsoft.com/office/drawing/2014/main" id="{EE997FCB-5514-6700-8B60-077983D52D15}"/>
              </a:ext>
            </a:extLst>
          </p:cNvPr>
          <p:cNvSpPr txBox="1">
            <a:spLocks/>
          </p:cNvSpPr>
          <p:nvPr/>
        </p:nvSpPr>
        <p:spPr>
          <a:xfrm>
            <a:off x="1140400" y="1906867"/>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8722">
              <a:lnSpc>
                <a:spcPct val="133333"/>
              </a:lnSpc>
              <a:spcBef>
                <a:spcPts val="2133"/>
              </a:spcBef>
              <a:buSzPts val="1700"/>
              <a:buFont typeface="Montserrat"/>
              <a:buChar char="●"/>
            </a:pPr>
            <a:r>
              <a:rPr lang="en-US" sz="2267">
                <a:latin typeface="Montserrat"/>
                <a:ea typeface="Montserrat"/>
                <a:cs typeface="Montserrat"/>
                <a:sym typeface="Montserrat"/>
              </a:rPr>
              <a:t>Manage PT Survey </a:t>
            </a:r>
          </a:p>
          <a:p>
            <a:pPr indent="-448722">
              <a:lnSpc>
                <a:spcPct val="133333"/>
              </a:lnSpc>
              <a:buSzPts val="1700"/>
              <a:buFont typeface="Montserrat"/>
              <a:buChar char="●"/>
            </a:pPr>
            <a:r>
              <a:rPr lang="en-US" sz="2267">
                <a:latin typeface="Montserrat"/>
                <a:ea typeface="Montserrat"/>
                <a:cs typeface="Montserrat"/>
                <a:sym typeface="Montserrat"/>
              </a:rPr>
              <a:t>Manage Testing panel in PT Survey </a:t>
            </a:r>
          </a:p>
          <a:p>
            <a:pPr indent="-448722">
              <a:lnSpc>
                <a:spcPct val="133333"/>
              </a:lnSpc>
              <a:buSzPts val="1700"/>
              <a:buFont typeface="Montserrat"/>
              <a:buChar char="●"/>
            </a:pPr>
            <a:r>
              <a:rPr lang="en-US" sz="2267">
                <a:latin typeface="Montserrat"/>
                <a:ea typeface="Montserrat"/>
                <a:cs typeface="Montserrat"/>
                <a:sym typeface="Montserrat"/>
              </a:rPr>
              <a:t>Manage participants enrollment for a given panel </a:t>
            </a:r>
          </a:p>
          <a:p>
            <a:pPr indent="-448722">
              <a:lnSpc>
                <a:spcPct val="133333"/>
              </a:lnSpc>
              <a:buSzPts val="1700"/>
              <a:buFont typeface="Montserrat"/>
              <a:buChar char="●"/>
            </a:pPr>
            <a:r>
              <a:rPr lang="en-US" sz="2267">
                <a:latin typeface="Montserrat"/>
                <a:ea typeface="Montserrat"/>
                <a:cs typeface="Montserrat"/>
                <a:sym typeface="Montserrat"/>
              </a:rPr>
              <a:t>Add/Modify reference result for a given panel </a:t>
            </a:r>
          </a:p>
          <a:p>
            <a:pPr indent="-448722">
              <a:lnSpc>
                <a:spcPct val="133333"/>
              </a:lnSpc>
              <a:buSzPts val="1700"/>
              <a:buFont typeface="Montserrat"/>
              <a:buChar char="●"/>
            </a:pPr>
            <a:r>
              <a:rPr lang="en-US" sz="2267">
                <a:latin typeface="Montserrat"/>
                <a:ea typeface="Montserrat"/>
                <a:cs typeface="Montserrat"/>
                <a:sym typeface="Montserrat"/>
              </a:rPr>
              <a:t>Ship the panel to participant</a:t>
            </a:r>
            <a:endParaRPr lang="en-US" sz="2533" dirty="0">
              <a:latin typeface="Montserrat"/>
              <a:ea typeface="Montserrat"/>
              <a:cs typeface="Montserrat"/>
              <a:sym typeface="Montserrat"/>
            </a:endParaRPr>
          </a:p>
        </p:txBody>
      </p:sp>
      <p:pic>
        <p:nvPicPr>
          <p:cNvPr id="5" name="Google Shape;274;p34">
            <a:extLst>
              <a:ext uri="{FF2B5EF4-FFF2-40B4-BE49-F238E27FC236}">
                <a16:creationId xmlns:a16="http://schemas.microsoft.com/office/drawing/2014/main" id="{DE902575-C462-BB78-D919-DDF1457EA971}"/>
              </a:ext>
            </a:extLst>
          </p:cNvPr>
          <p:cNvPicPr preferRelativeResize="0"/>
          <p:nvPr/>
        </p:nvPicPr>
        <p:blipFill>
          <a:blip r:embed="rId2">
            <a:alphaModFix/>
          </a:blip>
          <a:stretch>
            <a:fillRect/>
          </a:stretch>
        </p:blipFill>
        <p:spPr>
          <a:xfrm>
            <a:off x="6139267" y="2130134"/>
            <a:ext cx="5795599" cy="3507605"/>
          </a:xfrm>
          <a:prstGeom prst="rect">
            <a:avLst/>
          </a:prstGeom>
          <a:noFill/>
          <a:ln>
            <a:noFill/>
          </a:ln>
        </p:spPr>
      </p:pic>
    </p:spTree>
    <p:extLst>
      <p:ext uri="{BB962C8B-B14F-4D97-AF65-F5344CB8AC3E}">
        <p14:creationId xmlns:p14="http://schemas.microsoft.com/office/powerpoint/2010/main" val="35889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9C52-7EA9-2C19-FC6A-3AB877C3444B}"/>
              </a:ext>
            </a:extLst>
          </p:cNvPr>
          <p:cNvSpPr>
            <a:spLocks noGrp="1"/>
          </p:cNvSpPr>
          <p:nvPr>
            <p:ph type="title"/>
          </p:nvPr>
        </p:nvSpPr>
        <p:spPr/>
        <p:txBody>
          <a:bodyPr/>
          <a:lstStyle/>
          <a:p>
            <a:r>
              <a:rPr lang="en" dirty="0"/>
              <a:t>Evaluation and Report Generation</a:t>
            </a:r>
            <a:endParaRPr lang="en-US" dirty="0"/>
          </a:p>
        </p:txBody>
      </p:sp>
      <p:sp>
        <p:nvSpPr>
          <p:cNvPr id="3" name="Content Placeholder 2">
            <a:extLst>
              <a:ext uri="{FF2B5EF4-FFF2-40B4-BE49-F238E27FC236}">
                <a16:creationId xmlns:a16="http://schemas.microsoft.com/office/drawing/2014/main" id="{BBBEEC4D-45A6-E5C2-B7E2-F6DE356D1761}"/>
              </a:ext>
            </a:extLst>
          </p:cNvPr>
          <p:cNvSpPr>
            <a:spLocks noGrp="1"/>
          </p:cNvSpPr>
          <p:nvPr>
            <p:ph idx="1"/>
          </p:nvPr>
        </p:nvSpPr>
        <p:spPr/>
        <p:txBody>
          <a:bodyPr/>
          <a:lstStyle/>
          <a:p>
            <a:endParaRPr lang="en-US"/>
          </a:p>
        </p:txBody>
      </p:sp>
      <p:sp>
        <p:nvSpPr>
          <p:cNvPr id="4" name="Google Shape;279;p35">
            <a:extLst>
              <a:ext uri="{FF2B5EF4-FFF2-40B4-BE49-F238E27FC236}">
                <a16:creationId xmlns:a16="http://schemas.microsoft.com/office/drawing/2014/main" id="{C7757F05-7758-C554-4742-D0B1697C8565}"/>
              </a:ext>
            </a:extLst>
          </p:cNvPr>
          <p:cNvSpPr txBox="1">
            <a:spLocks/>
          </p:cNvSpPr>
          <p:nvPr/>
        </p:nvSpPr>
        <p:spPr>
          <a:xfrm>
            <a:off x="1140400" y="1906867"/>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8722">
              <a:lnSpc>
                <a:spcPct val="133333"/>
              </a:lnSpc>
              <a:spcBef>
                <a:spcPts val="2133"/>
              </a:spcBef>
              <a:buSzPts val="1700"/>
              <a:buFont typeface="Montserrat"/>
              <a:buChar char="●"/>
            </a:pPr>
            <a:r>
              <a:rPr lang="en-US" sz="2267">
                <a:latin typeface="Montserrat"/>
                <a:ea typeface="Montserrat"/>
                <a:cs typeface="Montserrat"/>
                <a:sym typeface="Montserrat"/>
              </a:rPr>
              <a:t>Evaluate participants responses</a:t>
            </a:r>
          </a:p>
          <a:p>
            <a:pPr indent="-448722">
              <a:lnSpc>
                <a:spcPct val="133333"/>
              </a:lnSpc>
              <a:buSzPts val="1700"/>
              <a:buFont typeface="Montserrat"/>
              <a:buChar char="●"/>
            </a:pPr>
            <a:r>
              <a:rPr lang="en-US" sz="2267">
                <a:latin typeface="Montserrat"/>
                <a:ea typeface="Montserrat"/>
                <a:cs typeface="Montserrat"/>
                <a:sym typeface="Montserrat"/>
              </a:rPr>
              <a:t>Reviewing response rate and participant performance </a:t>
            </a:r>
          </a:p>
          <a:p>
            <a:pPr indent="-448722">
              <a:lnSpc>
                <a:spcPct val="133333"/>
              </a:lnSpc>
              <a:buSzPts val="1700"/>
              <a:buFont typeface="Montserrat"/>
              <a:buChar char="●"/>
            </a:pPr>
            <a:r>
              <a:rPr lang="en-US" sz="2267">
                <a:latin typeface="Montserrat"/>
                <a:ea typeface="Montserrat"/>
                <a:cs typeface="Montserrat"/>
                <a:sym typeface="Montserrat"/>
              </a:rPr>
              <a:t>Generate reports for PT participants </a:t>
            </a:r>
          </a:p>
          <a:p>
            <a:pPr indent="-448722">
              <a:lnSpc>
                <a:spcPct val="133333"/>
              </a:lnSpc>
              <a:buSzPts val="1700"/>
              <a:buFont typeface="Montserrat"/>
              <a:buChar char="●"/>
            </a:pPr>
            <a:r>
              <a:rPr lang="en-US" sz="2267">
                <a:latin typeface="Montserrat"/>
                <a:ea typeface="Montserrat"/>
                <a:cs typeface="Montserrat"/>
                <a:sym typeface="Montserrat"/>
              </a:rPr>
              <a:t>View/Export reports for a given shipment </a:t>
            </a:r>
          </a:p>
          <a:p>
            <a:pPr indent="-448722">
              <a:lnSpc>
                <a:spcPct val="133333"/>
              </a:lnSpc>
              <a:buSzPts val="1700"/>
              <a:buFont typeface="Montserrat"/>
              <a:buChar char="●"/>
            </a:pPr>
            <a:r>
              <a:rPr lang="en-US" sz="2267">
                <a:latin typeface="Montserrat"/>
                <a:ea typeface="Montserrat"/>
                <a:cs typeface="Montserrat"/>
                <a:sym typeface="Montserrat"/>
              </a:rPr>
              <a:t>Edit and modify participant responses if needed</a:t>
            </a:r>
            <a:endParaRPr lang="en-US" sz="2533" dirty="0">
              <a:latin typeface="Montserrat"/>
              <a:ea typeface="Montserrat"/>
              <a:cs typeface="Montserrat"/>
              <a:sym typeface="Montserrat"/>
            </a:endParaRPr>
          </a:p>
        </p:txBody>
      </p:sp>
      <p:pic>
        <p:nvPicPr>
          <p:cNvPr id="5" name="Google Shape;282;p35">
            <a:extLst>
              <a:ext uri="{FF2B5EF4-FFF2-40B4-BE49-F238E27FC236}">
                <a16:creationId xmlns:a16="http://schemas.microsoft.com/office/drawing/2014/main" id="{036EA6E4-1FAE-4BDB-F590-83026997D065}"/>
              </a:ext>
            </a:extLst>
          </p:cNvPr>
          <p:cNvPicPr preferRelativeResize="0"/>
          <p:nvPr/>
        </p:nvPicPr>
        <p:blipFill>
          <a:blip r:embed="rId2">
            <a:alphaModFix/>
          </a:blip>
          <a:stretch>
            <a:fillRect/>
          </a:stretch>
        </p:blipFill>
        <p:spPr>
          <a:xfrm>
            <a:off x="6243433" y="2436567"/>
            <a:ext cx="5795600" cy="3588928"/>
          </a:xfrm>
          <a:prstGeom prst="rect">
            <a:avLst/>
          </a:prstGeom>
          <a:noFill/>
          <a:ln>
            <a:noFill/>
          </a:ln>
        </p:spPr>
      </p:pic>
    </p:spTree>
    <p:extLst>
      <p:ext uri="{BB962C8B-B14F-4D97-AF65-F5344CB8AC3E}">
        <p14:creationId xmlns:p14="http://schemas.microsoft.com/office/powerpoint/2010/main" val="153112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41B3-19D6-0451-3182-B056DA96F785}"/>
              </a:ext>
            </a:extLst>
          </p:cNvPr>
          <p:cNvSpPr>
            <a:spLocks noGrp="1"/>
          </p:cNvSpPr>
          <p:nvPr>
            <p:ph type="title"/>
          </p:nvPr>
        </p:nvSpPr>
        <p:spPr/>
        <p:txBody>
          <a:bodyPr/>
          <a:lstStyle/>
          <a:p>
            <a:r>
              <a:rPr lang="en" dirty="0"/>
              <a:t>Analysis/Reporting</a:t>
            </a:r>
            <a:endParaRPr lang="en-US" dirty="0"/>
          </a:p>
        </p:txBody>
      </p:sp>
      <p:sp>
        <p:nvSpPr>
          <p:cNvPr id="3" name="Content Placeholder 2">
            <a:extLst>
              <a:ext uri="{FF2B5EF4-FFF2-40B4-BE49-F238E27FC236}">
                <a16:creationId xmlns:a16="http://schemas.microsoft.com/office/drawing/2014/main" id="{66AA89A1-9A18-2A76-D127-3FF7DC899413}"/>
              </a:ext>
            </a:extLst>
          </p:cNvPr>
          <p:cNvSpPr>
            <a:spLocks noGrp="1"/>
          </p:cNvSpPr>
          <p:nvPr>
            <p:ph idx="1"/>
          </p:nvPr>
        </p:nvSpPr>
        <p:spPr/>
        <p:txBody>
          <a:bodyPr/>
          <a:lstStyle/>
          <a:p>
            <a:endParaRPr lang="en-US"/>
          </a:p>
        </p:txBody>
      </p:sp>
      <p:sp>
        <p:nvSpPr>
          <p:cNvPr id="4" name="Google Shape;287;p36">
            <a:extLst>
              <a:ext uri="{FF2B5EF4-FFF2-40B4-BE49-F238E27FC236}">
                <a16:creationId xmlns:a16="http://schemas.microsoft.com/office/drawing/2014/main" id="{7AC08340-CD17-4386-7A5F-CAB7169AFCC2}"/>
              </a:ext>
            </a:extLst>
          </p:cNvPr>
          <p:cNvSpPr txBox="1">
            <a:spLocks/>
          </p:cNvSpPr>
          <p:nvPr/>
        </p:nvSpPr>
        <p:spPr>
          <a:xfrm>
            <a:off x="1140400" y="1906867"/>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8722">
              <a:lnSpc>
                <a:spcPct val="133333"/>
              </a:lnSpc>
              <a:spcBef>
                <a:spcPts val="2133"/>
              </a:spcBef>
              <a:buSzPts val="1700"/>
              <a:buFont typeface="Montserrat"/>
              <a:buChar char="●"/>
            </a:pPr>
            <a:r>
              <a:rPr lang="en-US" sz="2267">
                <a:latin typeface="Montserrat"/>
                <a:ea typeface="Montserrat"/>
                <a:cs typeface="Montserrat"/>
                <a:sym typeface="Montserrat"/>
              </a:rPr>
              <a:t>Participants Performance Reports</a:t>
            </a:r>
          </a:p>
          <a:p>
            <a:pPr indent="-448722">
              <a:lnSpc>
                <a:spcPct val="133333"/>
              </a:lnSpc>
              <a:buSzPts val="1700"/>
              <a:buFont typeface="Montserrat"/>
              <a:buChar char="●"/>
            </a:pPr>
            <a:r>
              <a:rPr lang="en-US" sz="2267">
                <a:latin typeface="Montserrat"/>
                <a:ea typeface="Montserrat"/>
                <a:cs typeface="Montserrat"/>
                <a:sym typeface="Montserrat"/>
              </a:rPr>
              <a:t>Corrective Actions Report</a:t>
            </a:r>
          </a:p>
          <a:p>
            <a:pPr indent="-448722">
              <a:lnSpc>
                <a:spcPct val="133333"/>
              </a:lnSpc>
              <a:buSzPts val="1700"/>
              <a:buFont typeface="Montserrat"/>
              <a:buChar char="●"/>
            </a:pPr>
            <a:r>
              <a:rPr lang="en-US" sz="2267">
                <a:latin typeface="Montserrat"/>
                <a:ea typeface="Montserrat"/>
                <a:cs typeface="Montserrat"/>
                <a:sym typeface="Montserrat"/>
              </a:rPr>
              <a:t>Detailed Shipment Report</a:t>
            </a:r>
          </a:p>
          <a:p>
            <a:pPr indent="-448722">
              <a:lnSpc>
                <a:spcPct val="133333"/>
              </a:lnSpc>
              <a:buSzPts val="1700"/>
              <a:buFont typeface="Montserrat"/>
              <a:buChar char="●"/>
            </a:pPr>
            <a:r>
              <a:rPr lang="en-US" sz="2267">
                <a:latin typeface="Montserrat"/>
                <a:ea typeface="Montserrat"/>
                <a:cs typeface="Montserrat"/>
                <a:sym typeface="Montserrat"/>
              </a:rPr>
              <a:t>Test Kit Usage Report </a:t>
            </a:r>
          </a:p>
          <a:p>
            <a:pPr indent="-448722">
              <a:lnSpc>
                <a:spcPct val="133333"/>
              </a:lnSpc>
              <a:buSzPts val="1700"/>
              <a:buFont typeface="Montserrat"/>
              <a:buChar char="●"/>
            </a:pPr>
            <a:r>
              <a:rPr lang="en-US" sz="2267">
                <a:latin typeface="Montserrat"/>
                <a:ea typeface="Montserrat"/>
                <a:cs typeface="Montserrat"/>
                <a:sym typeface="Montserrat"/>
              </a:rPr>
              <a:t>Export/Download Data for Analysis</a:t>
            </a:r>
            <a:endParaRPr lang="en-US" sz="2533" dirty="0">
              <a:latin typeface="Montserrat"/>
              <a:ea typeface="Montserrat"/>
              <a:cs typeface="Montserrat"/>
              <a:sym typeface="Montserrat"/>
            </a:endParaRPr>
          </a:p>
        </p:txBody>
      </p:sp>
      <p:pic>
        <p:nvPicPr>
          <p:cNvPr id="5" name="Google Shape;290;p36">
            <a:extLst>
              <a:ext uri="{FF2B5EF4-FFF2-40B4-BE49-F238E27FC236}">
                <a16:creationId xmlns:a16="http://schemas.microsoft.com/office/drawing/2014/main" id="{E33CB14D-AA64-A334-0042-A58DCCBEFD99}"/>
              </a:ext>
            </a:extLst>
          </p:cNvPr>
          <p:cNvPicPr preferRelativeResize="0"/>
          <p:nvPr/>
        </p:nvPicPr>
        <p:blipFill>
          <a:blip r:embed="rId2">
            <a:alphaModFix/>
          </a:blip>
          <a:stretch>
            <a:fillRect/>
          </a:stretch>
        </p:blipFill>
        <p:spPr>
          <a:xfrm>
            <a:off x="6314734" y="1643067"/>
            <a:ext cx="5492953" cy="4283667"/>
          </a:xfrm>
          <a:prstGeom prst="rect">
            <a:avLst/>
          </a:prstGeom>
          <a:noFill/>
          <a:ln>
            <a:noFill/>
          </a:ln>
        </p:spPr>
      </p:pic>
    </p:spTree>
    <p:extLst>
      <p:ext uri="{BB962C8B-B14F-4D97-AF65-F5344CB8AC3E}">
        <p14:creationId xmlns:p14="http://schemas.microsoft.com/office/powerpoint/2010/main" val="164174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8C4D-F359-3930-7BDA-2984E229F124}"/>
              </a:ext>
            </a:extLst>
          </p:cNvPr>
          <p:cNvSpPr>
            <a:spLocks noGrp="1"/>
          </p:cNvSpPr>
          <p:nvPr>
            <p:ph type="title"/>
          </p:nvPr>
        </p:nvSpPr>
        <p:spPr/>
        <p:txBody>
          <a:bodyPr/>
          <a:lstStyle/>
          <a:p>
            <a:r>
              <a:rPr lang="en-US" dirty="0"/>
              <a:t>Live Demo - Scenario Overview</a:t>
            </a:r>
          </a:p>
        </p:txBody>
      </p:sp>
      <p:sp>
        <p:nvSpPr>
          <p:cNvPr id="4" name="Content Placeholder 3">
            <a:extLst>
              <a:ext uri="{FF2B5EF4-FFF2-40B4-BE49-F238E27FC236}">
                <a16:creationId xmlns:a16="http://schemas.microsoft.com/office/drawing/2014/main" id="{231649BC-2D49-1687-6396-81BD6764FB41}"/>
              </a:ext>
            </a:extLst>
          </p:cNvPr>
          <p:cNvSpPr>
            <a:spLocks noGrp="1"/>
          </p:cNvSpPr>
          <p:nvPr>
            <p:ph sz="half" idx="1"/>
          </p:nvPr>
        </p:nvSpPr>
        <p:spPr>
          <a:xfrm>
            <a:off x="838200" y="1825625"/>
            <a:ext cx="5181600" cy="3897842"/>
          </a:xfrm>
        </p:spPr>
        <p:txBody>
          <a:bodyPr>
            <a:normAutofit fontScale="62500" lnSpcReduction="20000"/>
          </a:bodyPr>
          <a:lstStyle/>
          <a:p>
            <a:pPr algn="l"/>
            <a:r>
              <a:rPr lang="en-US" sz="2900" b="1" i="0" dirty="0">
                <a:solidFill>
                  <a:srgbClr val="0D0D0D"/>
                </a:solidFill>
                <a:effectLst/>
                <a:highlight>
                  <a:srgbClr val="FFFFFF"/>
                </a:highlight>
                <a:latin typeface="Söhne"/>
              </a:rPr>
              <a:t>Location and Partners:</a:t>
            </a:r>
            <a:endParaRPr lang="en-US" sz="2900" b="0" i="0" dirty="0">
              <a:solidFill>
                <a:srgbClr val="0D0D0D"/>
              </a:solidFill>
              <a:effectLst/>
              <a:highlight>
                <a:srgbClr val="FFFFFF"/>
              </a:highlight>
              <a:latin typeface="Söhne"/>
            </a:endParaRPr>
          </a:p>
          <a:p>
            <a:pPr algn="l">
              <a:buFont typeface="Arial" panose="020B0604020202020204" pitchFamily="34" charset="0"/>
              <a:buChar char="•"/>
            </a:pPr>
            <a:r>
              <a:rPr lang="en-US" sz="2900" b="1" i="0" dirty="0">
                <a:solidFill>
                  <a:srgbClr val="0D0D0D"/>
                </a:solidFill>
                <a:effectLst/>
                <a:highlight>
                  <a:srgbClr val="FFFFFF"/>
                </a:highlight>
                <a:latin typeface="Söhne"/>
              </a:rPr>
              <a:t>Country:</a:t>
            </a:r>
            <a:r>
              <a:rPr lang="en-US" sz="2900" b="0" i="0" dirty="0">
                <a:solidFill>
                  <a:srgbClr val="0D0D0D"/>
                </a:solidFill>
                <a:effectLst/>
                <a:highlight>
                  <a:srgbClr val="FFFFFF"/>
                </a:highlight>
                <a:latin typeface="Söhne"/>
              </a:rPr>
              <a:t> </a:t>
            </a:r>
            <a:r>
              <a:rPr lang="en-US" sz="2900" b="0" i="0" dirty="0" err="1">
                <a:solidFill>
                  <a:srgbClr val="0D0D0D"/>
                </a:solidFill>
                <a:effectLst/>
                <a:highlight>
                  <a:srgbClr val="FFFFFF"/>
                </a:highlight>
                <a:latin typeface="Söhne"/>
              </a:rPr>
              <a:t>Healthland</a:t>
            </a:r>
            <a:endParaRPr lang="en-US" sz="2900" b="0" i="0" dirty="0">
              <a:solidFill>
                <a:srgbClr val="0D0D0D"/>
              </a:solidFill>
              <a:effectLst/>
              <a:highlight>
                <a:srgbClr val="FFFFFF"/>
              </a:highlight>
              <a:latin typeface="Söhne"/>
            </a:endParaRPr>
          </a:p>
          <a:p>
            <a:pPr algn="l">
              <a:buFont typeface="Arial" panose="020B0604020202020204" pitchFamily="34" charset="0"/>
              <a:buChar char="•"/>
            </a:pPr>
            <a:r>
              <a:rPr lang="en-US" sz="2900" b="1" i="0" dirty="0">
                <a:solidFill>
                  <a:srgbClr val="0D0D0D"/>
                </a:solidFill>
                <a:effectLst/>
                <a:highlight>
                  <a:srgbClr val="FFFFFF"/>
                </a:highlight>
                <a:latin typeface="Söhne"/>
              </a:rPr>
              <a:t>District:</a:t>
            </a:r>
            <a:r>
              <a:rPr lang="en-US" sz="2900" b="0" i="0" dirty="0">
                <a:solidFill>
                  <a:srgbClr val="0D0D0D"/>
                </a:solidFill>
                <a:effectLst/>
                <a:highlight>
                  <a:srgbClr val="FFFFFF"/>
                </a:highlight>
                <a:latin typeface="Söhne"/>
              </a:rPr>
              <a:t> </a:t>
            </a:r>
            <a:r>
              <a:rPr lang="en-US" sz="2900" b="0" i="0" dirty="0" err="1">
                <a:solidFill>
                  <a:srgbClr val="0D0D0D"/>
                </a:solidFill>
                <a:effectLst/>
                <a:highlight>
                  <a:srgbClr val="FFFFFF"/>
                </a:highlight>
                <a:latin typeface="Söhne"/>
              </a:rPr>
              <a:t>Medville</a:t>
            </a:r>
            <a:endParaRPr lang="en-US" sz="2900" b="0" i="0" dirty="0">
              <a:solidFill>
                <a:srgbClr val="0D0D0D"/>
              </a:solidFill>
              <a:effectLst/>
              <a:highlight>
                <a:srgbClr val="FFFFFF"/>
              </a:highlight>
              <a:latin typeface="Söhne"/>
            </a:endParaRPr>
          </a:p>
          <a:p>
            <a:pPr algn="l"/>
            <a:r>
              <a:rPr lang="en-US" sz="2900" b="1" i="0" dirty="0" err="1">
                <a:solidFill>
                  <a:srgbClr val="0D0D0D"/>
                </a:solidFill>
                <a:effectLst/>
                <a:highlight>
                  <a:srgbClr val="FFFFFF"/>
                </a:highlight>
                <a:latin typeface="Söhne"/>
              </a:rPr>
              <a:t>eTool</a:t>
            </a:r>
            <a:r>
              <a:rPr lang="en-US" sz="2900" b="1" i="0" dirty="0">
                <a:solidFill>
                  <a:srgbClr val="0D0D0D"/>
                </a:solidFill>
                <a:effectLst/>
                <a:highlight>
                  <a:srgbClr val="FFFFFF"/>
                </a:highlight>
                <a:latin typeface="Söhne"/>
              </a:rPr>
              <a:t> – PT data Management:</a:t>
            </a:r>
            <a:endParaRPr lang="en-US" sz="2900" b="0" i="0" dirty="0">
              <a:solidFill>
                <a:srgbClr val="0D0D0D"/>
              </a:solidFill>
              <a:effectLst/>
              <a:highlight>
                <a:srgbClr val="FFFFFF"/>
              </a:highlight>
              <a:latin typeface="Söhne"/>
            </a:endParaRPr>
          </a:p>
          <a:p>
            <a:pPr lvl="1"/>
            <a:r>
              <a:rPr lang="en-US" sz="2900" b="1" i="0" dirty="0">
                <a:solidFill>
                  <a:srgbClr val="0D0D0D"/>
                </a:solidFill>
                <a:effectLst/>
                <a:highlight>
                  <a:srgbClr val="FFFFFF"/>
                </a:highlight>
                <a:latin typeface="Söhne"/>
              </a:rPr>
              <a:t>Responsibility:</a:t>
            </a:r>
            <a:r>
              <a:rPr lang="en-US" sz="2900" b="0" i="0" dirty="0">
                <a:solidFill>
                  <a:srgbClr val="0D0D0D"/>
                </a:solidFill>
                <a:effectLst/>
                <a:highlight>
                  <a:srgbClr val="FFFFFF"/>
                </a:highlight>
                <a:latin typeface="Söhne"/>
              </a:rPr>
              <a:t> The National Reference Laboratory oversees DTS PT program.</a:t>
            </a:r>
          </a:p>
          <a:p>
            <a:pPr lvl="1"/>
            <a:r>
              <a:rPr lang="en-US" sz="2900" b="1" i="0" dirty="0" err="1">
                <a:solidFill>
                  <a:srgbClr val="0D0D0D"/>
                </a:solidFill>
                <a:effectLst/>
                <a:highlight>
                  <a:srgbClr val="FFFFFF"/>
                </a:highlight>
                <a:latin typeface="Söhne"/>
              </a:rPr>
              <a:t>Participent</a:t>
            </a:r>
            <a:r>
              <a:rPr lang="en-US" sz="2900" b="1" i="0" dirty="0">
                <a:solidFill>
                  <a:srgbClr val="0D0D0D"/>
                </a:solidFill>
                <a:effectLst/>
                <a:highlight>
                  <a:srgbClr val="FFFFFF"/>
                </a:highlight>
                <a:latin typeface="Söhne"/>
              </a:rPr>
              <a:t>:</a:t>
            </a:r>
            <a:r>
              <a:rPr lang="en-US" sz="2900" b="0" i="0" dirty="0">
                <a:solidFill>
                  <a:srgbClr val="0D0D0D"/>
                </a:solidFill>
                <a:effectLst/>
                <a:highlight>
                  <a:srgbClr val="FFFFFF"/>
                </a:highlight>
                <a:latin typeface="Söhne"/>
              </a:rPr>
              <a:t> </a:t>
            </a:r>
            <a:r>
              <a:rPr lang="en-US" sz="2900" dirty="0">
                <a:solidFill>
                  <a:srgbClr val="0D0D0D"/>
                </a:solidFill>
                <a:highlight>
                  <a:srgbClr val="FFFFFF"/>
                </a:highlight>
                <a:latin typeface="Söhne"/>
              </a:rPr>
              <a:t>P</a:t>
            </a:r>
            <a:r>
              <a:rPr lang="en-US" sz="2900" b="0" i="0" dirty="0">
                <a:solidFill>
                  <a:srgbClr val="0D0D0D"/>
                </a:solidFill>
                <a:effectLst/>
                <a:highlight>
                  <a:srgbClr val="FFFFFF"/>
                </a:highlight>
                <a:latin typeface="Söhne"/>
              </a:rPr>
              <a:t>articipant responds Pt program using online system.</a:t>
            </a:r>
          </a:p>
          <a:p>
            <a:pPr algn="l"/>
            <a:r>
              <a:rPr lang="en-US" sz="2900" b="1" i="0" dirty="0">
                <a:solidFill>
                  <a:srgbClr val="0D0D0D"/>
                </a:solidFill>
                <a:effectLst/>
                <a:highlight>
                  <a:srgbClr val="FFFFFF"/>
                </a:highlight>
                <a:latin typeface="Söhne"/>
              </a:rPr>
              <a:t>Event Example:</a:t>
            </a:r>
            <a:endParaRPr lang="en-US" sz="2900" b="0" i="0" dirty="0">
              <a:solidFill>
                <a:srgbClr val="0D0D0D"/>
              </a:solidFill>
              <a:effectLst/>
              <a:highlight>
                <a:srgbClr val="FFFFFF"/>
              </a:highlight>
              <a:latin typeface="Söhne"/>
            </a:endParaRPr>
          </a:p>
          <a:p>
            <a:pPr algn="l">
              <a:buFont typeface="Arial" panose="020B0604020202020204" pitchFamily="34" charset="0"/>
              <a:buChar char="•"/>
            </a:pPr>
            <a:r>
              <a:rPr lang="en-US" sz="2900" b="1" i="0" dirty="0">
                <a:solidFill>
                  <a:srgbClr val="0D0D0D"/>
                </a:solidFill>
                <a:effectLst/>
                <a:highlight>
                  <a:srgbClr val="FFFFFF"/>
                </a:highlight>
                <a:latin typeface="Söhne"/>
              </a:rPr>
              <a:t>Collaboration:</a:t>
            </a:r>
            <a:r>
              <a:rPr lang="en-US" sz="2900" b="0" i="0" dirty="0">
                <a:solidFill>
                  <a:srgbClr val="0D0D0D"/>
                </a:solidFill>
                <a:effectLst/>
                <a:highlight>
                  <a:srgbClr val="FFFFFF"/>
                </a:highlight>
                <a:latin typeface="Söhne"/>
              </a:rPr>
              <a:t> The National Reference Laboratory :</a:t>
            </a:r>
          </a:p>
          <a:p>
            <a:pPr marL="742950" lvl="1" indent="-285750" algn="l">
              <a:buFont typeface="Arial" panose="020B0604020202020204" pitchFamily="34" charset="0"/>
              <a:buChar char="•"/>
            </a:pPr>
            <a:r>
              <a:rPr lang="en-US" sz="2900" b="0" i="0" dirty="0">
                <a:solidFill>
                  <a:srgbClr val="0D0D0D"/>
                </a:solidFill>
                <a:effectLst/>
                <a:highlight>
                  <a:srgbClr val="FFFFFF"/>
                </a:highlight>
                <a:latin typeface="Söhne"/>
              </a:rPr>
              <a:t>Add a new PT participant.</a:t>
            </a:r>
          </a:p>
          <a:p>
            <a:pPr marL="742950" lvl="1" indent="-285750" algn="l">
              <a:buFont typeface="Arial" panose="020B0604020202020204" pitchFamily="34" charset="0"/>
              <a:buChar char="•"/>
            </a:pPr>
            <a:r>
              <a:rPr lang="en-US" sz="2900" b="0" i="0" dirty="0">
                <a:solidFill>
                  <a:srgbClr val="0D0D0D"/>
                </a:solidFill>
                <a:effectLst/>
                <a:highlight>
                  <a:srgbClr val="FFFFFF"/>
                </a:highlight>
                <a:latin typeface="Söhne"/>
              </a:rPr>
              <a:t>Create new shipment.</a:t>
            </a:r>
          </a:p>
          <a:p>
            <a:pPr marL="742950" lvl="1" indent="-285750" algn="l">
              <a:buFont typeface="Arial" panose="020B0604020202020204" pitchFamily="34" charset="0"/>
              <a:buChar char="•"/>
            </a:pPr>
            <a:r>
              <a:rPr lang="en-US" sz="2900" b="0" i="0" dirty="0">
                <a:solidFill>
                  <a:srgbClr val="0D0D0D"/>
                </a:solidFill>
                <a:effectLst/>
                <a:highlight>
                  <a:srgbClr val="FFFFFF"/>
                </a:highlight>
                <a:latin typeface="Söhne"/>
              </a:rPr>
              <a:t> Evaluation and result distribution</a:t>
            </a:r>
          </a:p>
          <a:p>
            <a:pPr marL="914400" lvl="2" indent="0" algn="l">
              <a:buNone/>
            </a:pPr>
            <a:endParaRPr lang="en-US" b="0" i="0" dirty="0">
              <a:solidFill>
                <a:srgbClr val="0D0D0D"/>
              </a:solidFill>
              <a:effectLst/>
              <a:highlight>
                <a:srgbClr val="FFFFFF"/>
              </a:highlight>
              <a:latin typeface="Söhne"/>
            </a:endParaRPr>
          </a:p>
        </p:txBody>
      </p:sp>
      <p:sp>
        <p:nvSpPr>
          <p:cNvPr id="5" name="Content Placeholder 4">
            <a:extLst>
              <a:ext uri="{FF2B5EF4-FFF2-40B4-BE49-F238E27FC236}">
                <a16:creationId xmlns:a16="http://schemas.microsoft.com/office/drawing/2014/main" id="{61DEB875-1271-2E20-15A4-2CA9869A1D3B}"/>
              </a:ext>
            </a:extLst>
          </p:cNvPr>
          <p:cNvSpPr>
            <a:spLocks noGrp="1"/>
          </p:cNvSpPr>
          <p:nvPr>
            <p:ph sz="half" idx="2"/>
          </p:nvPr>
        </p:nvSpPr>
        <p:spPr/>
        <p:txBody>
          <a:bodyPr>
            <a:noAutofit/>
          </a:bodyPr>
          <a:lstStyle/>
          <a:p>
            <a:pPr algn="l"/>
            <a:r>
              <a:rPr lang="en-US" sz="1600" b="1" i="0" dirty="0">
                <a:solidFill>
                  <a:srgbClr val="0D0D0D"/>
                </a:solidFill>
                <a:effectLst/>
                <a:highlight>
                  <a:srgbClr val="FFFFFF"/>
                </a:highlight>
                <a:latin typeface="Söhne"/>
              </a:rPr>
              <a:t>Integration Highlights:</a:t>
            </a:r>
            <a:endParaRPr lang="en-US" sz="1600" b="0" i="0" dirty="0">
              <a:solidFill>
                <a:srgbClr val="0D0D0D"/>
              </a:solidFill>
              <a:effectLst/>
              <a:highlight>
                <a:srgbClr val="FFFFFF"/>
              </a:highlight>
              <a:latin typeface="Söhne"/>
            </a:endParaRPr>
          </a:p>
          <a:p>
            <a:pPr lvl="1"/>
            <a:r>
              <a:rPr lang="en-US" sz="1600" b="1" i="0" dirty="0">
                <a:solidFill>
                  <a:srgbClr val="0D0D0D"/>
                </a:solidFill>
                <a:effectLst/>
                <a:highlight>
                  <a:srgbClr val="FFFFFF"/>
                </a:highlight>
                <a:latin typeface="Söhne"/>
              </a:rPr>
              <a:t>Tester Certification Linkage:</a:t>
            </a:r>
            <a:r>
              <a:rPr lang="en-US" sz="1600" b="0" i="0" dirty="0">
                <a:solidFill>
                  <a:srgbClr val="0D0D0D"/>
                </a:solidFill>
                <a:effectLst/>
                <a:highlight>
                  <a:srgbClr val="FFFFFF"/>
                </a:highlight>
                <a:latin typeface="Söhne"/>
              </a:rPr>
              <a:t> Demonstrates how the tool integrates tester certification processes with individual tester certifications, enhancing oversight and quality.</a:t>
            </a:r>
          </a:p>
          <a:p>
            <a:pPr lvl="1"/>
            <a:r>
              <a:rPr lang="en-US" sz="1600" b="1" i="0" dirty="0">
                <a:solidFill>
                  <a:srgbClr val="0D0D0D"/>
                </a:solidFill>
                <a:effectLst/>
                <a:highlight>
                  <a:srgbClr val="FFFFFF"/>
                </a:highlight>
                <a:latin typeface="Söhne"/>
              </a:rPr>
              <a:t>Proficiency Testing (PT) Linkage:</a:t>
            </a:r>
            <a:r>
              <a:rPr lang="en-US" sz="1600" b="0" i="0" dirty="0">
                <a:solidFill>
                  <a:srgbClr val="0D0D0D"/>
                </a:solidFill>
                <a:effectLst/>
                <a:highlight>
                  <a:srgbClr val="FFFFFF"/>
                </a:highlight>
                <a:latin typeface="Söhne"/>
              </a:rPr>
              <a:t> Ensures direct integration of PT results with site audits to maintain testing quality.</a:t>
            </a:r>
          </a:p>
          <a:p>
            <a:pPr lvl="1"/>
            <a:r>
              <a:rPr lang="en-US" sz="1600" b="1" i="0" dirty="0">
                <a:solidFill>
                  <a:srgbClr val="0D0D0D"/>
                </a:solidFill>
                <a:effectLst/>
                <a:highlight>
                  <a:srgbClr val="FFFFFF"/>
                </a:highlight>
                <a:latin typeface="Söhne"/>
              </a:rPr>
              <a:t>SPIRRT Linkage:</a:t>
            </a:r>
            <a:r>
              <a:rPr lang="en-US" sz="1600" b="0" i="0" dirty="0">
                <a:solidFill>
                  <a:srgbClr val="0D0D0D"/>
                </a:solidFill>
                <a:effectLst/>
                <a:highlight>
                  <a:srgbClr val="FFFFFF"/>
                </a:highlight>
                <a:latin typeface="Söhne"/>
              </a:rPr>
              <a:t> Establishes a connection between the testing site and the SPII RT checklist to streamline compliance and reporting.</a:t>
            </a:r>
          </a:p>
        </p:txBody>
      </p:sp>
      <p:sp>
        <p:nvSpPr>
          <p:cNvPr id="6" name="TextBox 5">
            <a:extLst>
              <a:ext uri="{FF2B5EF4-FFF2-40B4-BE49-F238E27FC236}">
                <a16:creationId xmlns:a16="http://schemas.microsoft.com/office/drawing/2014/main" id="{DB39633C-E00C-5990-6487-F402E837B13B}"/>
              </a:ext>
            </a:extLst>
          </p:cNvPr>
          <p:cNvSpPr txBox="1"/>
          <p:nvPr/>
        </p:nvSpPr>
        <p:spPr>
          <a:xfrm>
            <a:off x="121921" y="6050997"/>
            <a:ext cx="12070080" cy="1077218"/>
          </a:xfrm>
          <a:prstGeom prst="rect">
            <a:avLst/>
          </a:prstGeom>
          <a:noFill/>
        </p:spPr>
        <p:txBody>
          <a:bodyPr wrap="square">
            <a:spAutoFit/>
          </a:bodyPr>
          <a:lstStyle/>
          <a:p>
            <a:pPr algn="l"/>
            <a:r>
              <a:rPr lang="en-US" sz="1600" b="1" i="0" dirty="0">
                <a:solidFill>
                  <a:srgbClr val="0D0D0D"/>
                </a:solidFill>
                <a:effectLst/>
                <a:highlight>
                  <a:srgbClr val="FFFFFF"/>
                </a:highlight>
                <a:latin typeface="Söhne"/>
              </a:rPr>
              <a:t>Demo Objectives:</a:t>
            </a:r>
            <a:endParaRPr lang="en-US" sz="1600" b="0" i="0" dirty="0">
              <a:solidFill>
                <a:srgbClr val="0D0D0D"/>
              </a:solidFill>
              <a:effectLst/>
              <a:highlight>
                <a:srgbClr val="FFFFFF"/>
              </a:highlight>
              <a:latin typeface="Söhne"/>
            </a:endParaRPr>
          </a:p>
          <a:p>
            <a:pPr algn="l">
              <a:buFont typeface="Arial" panose="020B0604020202020204" pitchFamily="34" charset="0"/>
              <a:buChar char="•"/>
            </a:pPr>
            <a:r>
              <a:rPr lang="en-US" sz="1600" b="0" i="0" dirty="0">
                <a:solidFill>
                  <a:srgbClr val="0D0D0D"/>
                </a:solidFill>
                <a:effectLst/>
                <a:highlight>
                  <a:srgbClr val="FFFFFF"/>
                </a:highlight>
                <a:latin typeface="Söhne"/>
              </a:rPr>
              <a:t>This demonstration will guide you through the full cycle of PT data management. </a:t>
            </a:r>
          </a:p>
          <a:p>
            <a:pPr algn="l">
              <a:buFont typeface="Arial" panose="020B0604020202020204" pitchFamily="34" charset="0"/>
              <a:buChar char="•"/>
            </a:pPr>
            <a:r>
              <a:rPr lang="en-US" sz="1600" b="0" i="0" dirty="0">
                <a:solidFill>
                  <a:srgbClr val="0D0D0D"/>
                </a:solidFill>
                <a:effectLst/>
                <a:highlight>
                  <a:srgbClr val="FFFFFF"/>
                </a:highlight>
                <a:latin typeface="Söhne"/>
              </a:rPr>
              <a:t>Includes a dashboard demonstration tailored to the outlined scenario, highlighting efficient data entry, management, and reporting capabilities.</a:t>
            </a:r>
          </a:p>
          <a:p>
            <a:pPr marL="742950" lvl="1" indent="-285750" algn="l">
              <a:buFont typeface="Arial" panose="020B0604020202020204" pitchFamily="34" charset="0"/>
              <a:buChar char="•"/>
            </a:pPr>
            <a:endParaRPr lang="en-US" sz="1600" b="0" i="0" dirty="0">
              <a:solidFill>
                <a:srgbClr val="0D0D0D"/>
              </a:solidFill>
              <a:effectLst/>
              <a:highlight>
                <a:srgbClr val="FFFFFF"/>
              </a:highlight>
              <a:latin typeface="Söhne"/>
            </a:endParaRPr>
          </a:p>
        </p:txBody>
      </p:sp>
    </p:spTree>
    <p:extLst>
      <p:ext uri="{BB962C8B-B14F-4D97-AF65-F5344CB8AC3E}">
        <p14:creationId xmlns:p14="http://schemas.microsoft.com/office/powerpoint/2010/main" val="300508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1CCE18-7947-FB8E-A117-34D960F1C299}"/>
              </a:ext>
            </a:extLst>
          </p:cNvPr>
          <p:cNvSpPr>
            <a:spLocks noGrp="1"/>
          </p:cNvSpPr>
          <p:nvPr>
            <p:ph type="title"/>
          </p:nvPr>
        </p:nvSpPr>
        <p:spPr/>
        <p:txBody>
          <a:bodyPr/>
          <a:lstStyle/>
          <a:p>
            <a:r>
              <a:rPr lang="en-US" dirty="0"/>
              <a:t>Ready to Collaborate and Enhance?</a:t>
            </a:r>
          </a:p>
        </p:txBody>
      </p:sp>
      <p:sp>
        <p:nvSpPr>
          <p:cNvPr id="6" name="Content Placeholder 5">
            <a:extLst>
              <a:ext uri="{FF2B5EF4-FFF2-40B4-BE49-F238E27FC236}">
                <a16:creationId xmlns:a16="http://schemas.microsoft.com/office/drawing/2014/main" id="{BDCA0D7E-4F32-BE21-EE1C-2D3F6001D984}"/>
              </a:ext>
            </a:extLst>
          </p:cNvPr>
          <p:cNvSpPr>
            <a:spLocks noGrp="1"/>
          </p:cNvSpPr>
          <p:nvPr>
            <p:ph idx="1"/>
          </p:nvPr>
        </p:nvSpPr>
        <p:spPr>
          <a:xfrm>
            <a:off x="838199" y="1825625"/>
            <a:ext cx="10720589" cy="4351338"/>
          </a:xfrm>
        </p:spPr>
        <p:txBody>
          <a:bodyPr>
            <a:normAutofit fontScale="92500"/>
          </a:bodyPr>
          <a:lstStyle/>
          <a:p>
            <a:r>
              <a:rPr lang="en-US" dirty="0"/>
              <a:t>Engage:</a:t>
            </a:r>
          </a:p>
          <a:p>
            <a:pPr lvl="1"/>
            <a:r>
              <a:rPr lang="en-US" dirty="0"/>
              <a:t>Please feel free to ask any questions now provide Feedback:</a:t>
            </a:r>
          </a:p>
          <a:p>
            <a:pPr lvl="1"/>
            <a:r>
              <a:rPr lang="en-US" dirty="0"/>
              <a:t>Share your thoughts on how we can improve or adapt these tools for better efficiency.</a:t>
            </a:r>
          </a:p>
          <a:p>
            <a:r>
              <a:rPr lang="en-US" dirty="0"/>
              <a:t>Plan Next Steps:</a:t>
            </a:r>
          </a:p>
          <a:p>
            <a:pPr lvl="1"/>
            <a:r>
              <a:rPr lang="en-US" dirty="0"/>
              <a:t>We are here to support you every step of the way. Let’s schedule a follow-up to discuss specific implementation strategies.</a:t>
            </a:r>
          </a:p>
          <a:p>
            <a:r>
              <a:rPr lang="en-US" dirty="0"/>
              <a:t>Stay Connected:</a:t>
            </a:r>
          </a:p>
          <a:p>
            <a:pPr lvl="1"/>
            <a:r>
              <a:rPr lang="en-US" dirty="0"/>
              <a:t>For further inquiries or additional information, don’t hesitate to contact me.</a:t>
            </a:r>
          </a:p>
          <a:p>
            <a:pPr lvl="2"/>
            <a:r>
              <a:rPr lang="en-US" dirty="0"/>
              <a:t>Email: </a:t>
            </a:r>
            <a:r>
              <a:rPr lang="en-US" dirty="0">
                <a:hlinkClick r:id="rId2"/>
              </a:rPr>
              <a:t>app0@cdc.gov</a:t>
            </a:r>
            <a:endParaRPr lang="en-US" dirty="0"/>
          </a:p>
          <a:p>
            <a:pPr marL="914400" lvl="2" indent="0">
              <a:buNone/>
            </a:pPr>
            <a:endParaRPr lang="en-US" dirty="0"/>
          </a:p>
          <a:p>
            <a:pPr marL="0" indent="0" algn="ctr">
              <a:buNone/>
            </a:pPr>
            <a:r>
              <a:rPr lang="en-US" dirty="0"/>
              <a:t>Let's dive deeper into any aspects you're interested. Please visit us at IT Booth.</a:t>
            </a:r>
          </a:p>
          <a:p>
            <a:pPr lvl="2"/>
            <a:endParaRPr lang="en-US" dirty="0"/>
          </a:p>
        </p:txBody>
      </p:sp>
    </p:spTree>
    <p:extLst>
      <p:ext uri="{BB962C8B-B14F-4D97-AF65-F5344CB8AC3E}">
        <p14:creationId xmlns:p14="http://schemas.microsoft.com/office/powerpoint/2010/main" val="23661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66EAB1-CC3C-4ADC-DA7B-F0FFA0D2DB68}"/>
              </a:ext>
            </a:extLst>
          </p:cNvPr>
          <p:cNvSpPr txBox="1"/>
          <p:nvPr/>
        </p:nvSpPr>
        <p:spPr>
          <a:xfrm>
            <a:off x="4617076" y="2967335"/>
            <a:ext cx="3069623" cy="923330"/>
          </a:xfrm>
          <a:prstGeom prst="rect">
            <a:avLst/>
          </a:prstGeom>
          <a:noFill/>
        </p:spPr>
        <p:txBody>
          <a:bodyPr wrap="none" rtlCol="0">
            <a:spAutoFit/>
          </a:bodyPr>
          <a:lstStyle/>
          <a:p>
            <a:r>
              <a:rPr lang="en-US" sz="5400" dirty="0"/>
              <a:t>Thank You</a:t>
            </a:r>
          </a:p>
        </p:txBody>
      </p:sp>
    </p:spTree>
    <p:extLst>
      <p:ext uri="{BB962C8B-B14F-4D97-AF65-F5344CB8AC3E}">
        <p14:creationId xmlns:p14="http://schemas.microsoft.com/office/powerpoint/2010/main" val="130006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9381-0588-B4D2-7520-2205B4CD4DE3}"/>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7E9CF546-61FD-7D2A-A531-7F36DBD4823F}"/>
              </a:ext>
            </a:extLst>
          </p:cNvPr>
          <p:cNvSpPr>
            <a:spLocks noGrp="1"/>
          </p:cNvSpPr>
          <p:nvPr>
            <p:ph idx="1"/>
          </p:nvPr>
        </p:nvSpPr>
        <p:spPr>
          <a:xfrm>
            <a:off x="1455312" y="1825625"/>
            <a:ext cx="9898487" cy="4351338"/>
          </a:xfrm>
        </p:spPr>
        <p:txBody>
          <a:bodyPr>
            <a:normAutofit/>
          </a:bodyPr>
          <a:lstStyle/>
          <a:p>
            <a:endParaRPr lang="en-US" dirty="0"/>
          </a:p>
          <a:p>
            <a:pPr algn="l">
              <a:buFont typeface="Arial" panose="020B0604020202020204" pitchFamily="34" charset="0"/>
              <a:buChar char="•"/>
            </a:pPr>
            <a:r>
              <a:rPr lang="en-US" b="0" i="0" dirty="0">
                <a:solidFill>
                  <a:srgbClr val="0D0D0D"/>
                </a:solidFill>
                <a:effectLst/>
                <a:highlight>
                  <a:srgbClr val="FFFFFF"/>
                </a:highlight>
                <a:latin typeface="Söhne"/>
              </a:rPr>
              <a:t>Overview of PT Data Management</a:t>
            </a:r>
          </a:p>
          <a:p>
            <a:pPr algn="l">
              <a:buFont typeface="Arial" panose="020B0604020202020204" pitchFamily="34" charset="0"/>
              <a:buChar char="•"/>
            </a:pPr>
            <a:r>
              <a:rPr lang="en-US" b="0" i="0" dirty="0">
                <a:solidFill>
                  <a:srgbClr val="0D0D0D"/>
                </a:solidFill>
                <a:effectLst/>
                <a:highlight>
                  <a:srgbClr val="FFFFFF"/>
                </a:highlight>
                <a:latin typeface="Söhne"/>
              </a:rPr>
              <a:t>Roles and Responsibilities of Stakeholders</a:t>
            </a:r>
          </a:p>
          <a:p>
            <a:pPr algn="l">
              <a:buFont typeface="Arial" panose="020B0604020202020204" pitchFamily="34" charset="0"/>
              <a:buChar char="•"/>
            </a:pPr>
            <a:r>
              <a:rPr lang="en-US" b="0" i="0" dirty="0">
                <a:solidFill>
                  <a:srgbClr val="0D0D0D"/>
                </a:solidFill>
                <a:effectLst/>
                <a:highlight>
                  <a:srgbClr val="FFFFFF"/>
                </a:highlight>
                <a:latin typeface="Söhne"/>
              </a:rPr>
              <a:t>Data Flow and Management Overview</a:t>
            </a:r>
          </a:p>
          <a:p>
            <a:pPr algn="l">
              <a:buFont typeface="Arial" panose="020B0604020202020204" pitchFamily="34" charset="0"/>
              <a:buChar char="•"/>
            </a:pPr>
            <a:r>
              <a:rPr lang="en-US" b="0" i="0" dirty="0">
                <a:solidFill>
                  <a:srgbClr val="0D0D0D"/>
                </a:solidFill>
                <a:effectLst/>
                <a:highlight>
                  <a:srgbClr val="FFFFFF"/>
                </a:highlight>
                <a:latin typeface="Söhne"/>
              </a:rPr>
              <a:t>Integration with </a:t>
            </a:r>
            <a:r>
              <a:rPr lang="en-US" dirty="0">
                <a:solidFill>
                  <a:srgbClr val="0D0D0D"/>
                </a:solidFill>
                <a:highlight>
                  <a:srgbClr val="FFFFFF"/>
                </a:highlight>
                <a:latin typeface="Söhne"/>
              </a:rPr>
              <a:t>O</a:t>
            </a:r>
            <a:r>
              <a:rPr lang="en-US" b="0" i="0" dirty="0">
                <a:solidFill>
                  <a:srgbClr val="0D0D0D"/>
                </a:solidFill>
                <a:effectLst/>
                <a:highlight>
                  <a:srgbClr val="FFFFFF"/>
                </a:highlight>
                <a:latin typeface="Söhne"/>
              </a:rPr>
              <a:t>ther Data Management Tools</a:t>
            </a:r>
          </a:p>
          <a:p>
            <a:pPr algn="l">
              <a:buFont typeface="Arial" panose="020B0604020202020204" pitchFamily="34" charset="0"/>
              <a:buChar char="•"/>
            </a:pPr>
            <a:r>
              <a:rPr lang="en-US" b="0" i="0" dirty="0">
                <a:solidFill>
                  <a:srgbClr val="0D0D0D"/>
                </a:solidFill>
                <a:effectLst/>
                <a:highlight>
                  <a:srgbClr val="FFFFFF"/>
                </a:highlight>
                <a:latin typeface="Söhne"/>
              </a:rPr>
              <a:t>Live Demonstration of the Data Tool</a:t>
            </a:r>
          </a:p>
        </p:txBody>
      </p:sp>
    </p:spTree>
    <p:extLst>
      <p:ext uri="{BB962C8B-B14F-4D97-AF65-F5344CB8AC3E}">
        <p14:creationId xmlns:p14="http://schemas.microsoft.com/office/powerpoint/2010/main" val="300885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C392-9E0A-9C85-4D3D-5C6D1A713E9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9000E42-9DB1-7200-6601-C68B05A33D86}"/>
              </a:ext>
            </a:extLst>
          </p:cNvPr>
          <p:cNvSpPr>
            <a:spLocks noGrp="1"/>
          </p:cNvSpPr>
          <p:nvPr>
            <p:ph idx="1"/>
          </p:nvPr>
        </p:nvSpPr>
        <p:spPr/>
        <p:txBody>
          <a:bodyPr>
            <a:normAutofit fontScale="92500" lnSpcReduction="20000"/>
          </a:bodyPr>
          <a:lstStyle/>
          <a:p>
            <a:pPr algn="l">
              <a:buFont typeface="Arial" panose="020B0604020202020204" pitchFamily="34" charset="0"/>
              <a:buChar char="•"/>
            </a:pPr>
            <a:endParaRPr lang="en-US" b="0" i="0" dirty="0">
              <a:solidFill>
                <a:srgbClr val="0D0D0D"/>
              </a:solidFill>
              <a:effectLst/>
              <a:highlight>
                <a:srgbClr val="FFFFFF"/>
              </a:highlight>
              <a:latin typeface="Söhne"/>
            </a:endParaRPr>
          </a:p>
          <a:p>
            <a:pPr marL="0" indent="0">
              <a:buNone/>
            </a:pPr>
            <a:r>
              <a:rPr lang="en-US" dirty="0"/>
              <a:t>Online PT Data Management tools help countries manage PT programs. It reduces the burden of using paper forms, manual evaluation, and reports to reduce turnaround time in providing feedback to participants.</a:t>
            </a:r>
          </a:p>
          <a:p>
            <a:pPr marL="0" indent="0">
              <a:buNone/>
            </a:pPr>
            <a:r>
              <a:rPr lang="en-US" dirty="0"/>
              <a:t>Test Supported: </a:t>
            </a:r>
          </a:p>
          <a:p>
            <a:r>
              <a:rPr lang="en-US" dirty="0"/>
              <a:t> HIV Diagnoses Testing for serial, parallel, and 3 test algorithms, combo test with syphilis and hepatitis test.</a:t>
            </a:r>
          </a:p>
          <a:p>
            <a:r>
              <a:rPr lang="en-US" dirty="0"/>
              <a:t>Recency with and without diagnosis testing</a:t>
            </a:r>
          </a:p>
          <a:p>
            <a:r>
              <a:rPr lang="en-US" dirty="0"/>
              <a:t> VL, EID, COVID</a:t>
            </a:r>
          </a:p>
          <a:p>
            <a:r>
              <a:rPr lang="en-US" dirty="0"/>
              <a:t>  TB XREF, XREF Ultra, Microscopy, and other methods.</a:t>
            </a:r>
          </a:p>
          <a:p>
            <a:r>
              <a:rPr lang="en-US" dirty="0"/>
              <a:t>Generic one-test algorithm</a:t>
            </a:r>
          </a:p>
        </p:txBody>
      </p:sp>
    </p:spTree>
    <p:extLst>
      <p:ext uri="{BB962C8B-B14F-4D97-AF65-F5344CB8AC3E}">
        <p14:creationId xmlns:p14="http://schemas.microsoft.com/office/powerpoint/2010/main" val="105014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9CC1-3ABA-2384-567E-DCD553EDF162}"/>
              </a:ext>
            </a:extLst>
          </p:cNvPr>
          <p:cNvSpPr>
            <a:spLocks noGrp="1"/>
          </p:cNvSpPr>
          <p:nvPr>
            <p:ph type="title"/>
          </p:nvPr>
        </p:nvSpPr>
        <p:spPr/>
        <p:txBody>
          <a:bodyPr/>
          <a:lstStyle/>
          <a:p>
            <a:r>
              <a:rPr lang="en-US" dirty="0"/>
              <a:t>Stakeholders and Their Roles</a:t>
            </a:r>
          </a:p>
        </p:txBody>
      </p:sp>
      <p:sp>
        <p:nvSpPr>
          <p:cNvPr id="3" name="Content Placeholder 2">
            <a:extLst>
              <a:ext uri="{FF2B5EF4-FFF2-40B4-BE49-F238E27FC236}">
                <a16:creationId xmlns:a16="http://schemas.microsoft.com/office/drawing/2014/main" id="{32861171-2B9C-0834-BFA1-5798FCD4C552}"/>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D0D0D"/>
                </a:solidFill>
                <a:effectLst/>
                <a:highlight>
                  <a:srgbClr val="FFFFFF"/>
                </a:highlight>
                <a:latin typeface="Söhne"/>
              </a:rPr>
              <a:t>PT Manager Responsibilities:</a:t>
            </a:r>
          </a:p>
          <a:p>
            <a:pPr lvl="1"/>
            <a:r>
              <a:rPr lang="en-US" i="0" dirty="0">
                <a:solidFill>
                  <a:srgbClr val="0D0D0D"/>
                </a:solidFill>
                <a:effectLst/>
                <a:highlight>
                  <a:srgbClr val="FFFFFF"/>
                </a:highlight>
                <a:latin typeface="Söhne"/>
              </a:rPr>
              <a:t>Program Management: Oversee the creation and operation of the PT program, encompassing all aspects from participant enrollment to PT shipment and evaluation.</a:t>
            </a:r>
          </a:p>
          <a:p>
            <a:pPr lvl="1"/>
            <a:r>
              <a:rPr lang="en-US" i="0" dirty="0">
                <a:solidFill>
                  <a:srgbClr val="0D0D0D"/>
                </a:solidFill>
                <a:effectLst/>
                <a:highlight>
                  <a:srgbClr val="FFFFFF"/>
                </a:highlight>
                <a:latin typeface="Söhne"/>
              </a:rPr>
              <a:t>Data Management: Ensure accurate creation and handling of results, maintaining comprehensive records throughout the testing process.</a:t>
            </a:r>
          </a:p>
          <a:p>
            <a:pPr algn="l">
              <a:buFont typeface="Arial" panose="020B0604020202020204" pitchFamily="34" charset="0"/>
              <a:buChar char="•"/>
            </a:pPr>
            <a:r>
              <a:rPr lang="en-US" b="1" i="0" dirty="0">
                <a:solidFill>
                  <a:srgbClr val="0D0D0D"/>
                </a:solidFill>
                <a:effectLst/>
                <a:highlight>
                  <a:srgbClr val="FFFFFF"/>
                </a:highlight>
                <a:latin typeface="Söhne"/>
              </a:rPr>
              <a:t>PT Participants' Role:</a:t>
            </a:r>
          </a:p>
          <a:p>
            <a:pPr lvl="1"/>
            <a:r>
              <a:rPr lang="en-US" i="0" dirty="0">
                <a:solidFill>
                  <a:srgbClr val="0D0D0D"/>
                </a:solidFill>
                <a:effectLst/>
                <a:highlight>
                  <a:srgbClr val="FFFFFF"/>
                </a:highlight>
                <a:latin typeface="Söhne"/>
              </a:rPr>
              <a:t>System Utilization: Engage with the online system to submit PT responses and access evaluation results efficiently.</a:t>
            </a:r>
          </a:p>
        </p:txBody>
      </p:sp>
    </p:spTree>
    <p:extLst>
      <p:ext uri="{BB962C8B-B14F-4D97-AF65-F5344CB8AC3E}">
        <p14:creationId xmlns:p14="http://schemas.microsoft.com/office/powerpoint/2010/main" val="379952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6546-7A62-A3FE-98A9-DCA7F43EAC8B}"/>
              </a:ext>
            </a:extLst>
          </p:cNvPr>
          <p:cNvSpPr>
            <a:spLocks noGrp="1"/>
          </p:cNvSpPr>
          <p:nvPr>
            <p:ph type="title"/>
          </p:nvPr>
        </p:nvSpPr>
        <p:spPr/>
        <p:txBody>
          <a:bodyPr/>
          <a:lstStyle/>
          <a:p>
            <a:r>
              <a:rPr lang="en-US" dirty="0"/>
              <a:t>Data Flow and Management</a:t>
            </a:r>
          </a:p>
        </p:txBody>
      </p:sp>
      <p:sp>
        <p:nvSpPr>
          <p:cNvPr id="3" name="Content Placeholder 2">
            <a:extLst>
              <a:ext uri="{FF2B5EF4-FFF2-40B4-BE49-F238E27FC236}">
                <a16:creationId xmlns:a16="http://schemas.microsoft.com/office/drawing/2014/main" id="{840F51D9-C086-DE1A-BC8A-6119F179EFB8}"/>
              </a:ext>
            </a:extLst>
          </p:cNvPr>
          <p:cNvSpPr>
            <a:spLocks noGrp="1"/>
          </p:cNvSpPr>
          <p:nvPr>
            <p:ph idx="1"/>
          </p:nvPr>
        </p:nvSpPr>
        <p:spPr/>
        <p:txBody>
          <a:bodyPr/>
          <a:lstStyle/>
          <a:p>
            <a:r>
              <a:rPr lang="en-US" dirty="0"/>
              <a:t>Add a flowchart for data flow too…</a:t>
            </a:r>
          </a:p>
        </p:txBody>
      </p:sp>
      <p:pic>
        <p:nvPicPr>
          <p:cNvPr id="4" name="Content Placeholder 4">
            <a:extLst>
              <a:ext uri="{FF2B5EF4-FFF2-40B4-BE49-F238E27FC236}">
                <a16:creationId xmlns:a16="http://schemas.microsoft.com/office/drawing/2014/main" id="{67466F43-7930-09BE-935C-3FB14D53EAFD}"/>
              </a:ext>
            </a:extLst>
          </p:cNvPr>
          <p:cNvPicPr>
            <a:picLocks noChangeAspect="1"/>
          </p:cNvPicPr>
          <p:nvPr/>
        </p:nvPicPr>
        <p:blipFill>
          <a:blip r:embed="rId2"/>
          <a:stretch>
            <a:fillRect/>
          </a:stretch>
        </p:blipFill>
        <p:spPr>
          <a:xfrm>
            <a:off x="3769228" y="1960562"/>
            <a:ext cx="5316514" cy="4351338"/>
          </a:xfrm>
          <a:prstGeom prst="rect">
            <a:avLst/>
          </a:prstGeom>
        </p:spPr>
      </p:pic>
    </p:spTree>
    <p:extLst>
      <p:ext uri="{BB962C8B-B14F-4D97-AF65-F5344CB8AC3E}">
        <p14:creationId xmlns:p14="http://schemas.microsoft.com/office/powerpoint/2010/main" val="260201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314AA97C-2ABF-3E8B-F35A-B801468AFC66}"/>
              </a:ext>
            </a:extLst>
          </p:cNvPr>
          <p:cNvSpPr txBox="1"/>
          <p:nvPr/>
        </p:nvSpPr>
        <p:spPr>
          <a:xfrm rot="16200000">
            <a:off x="-1913291" y="3466813"/>
            <a:ext cx="5608322" cy="584775"/>
          </a:xfrm>
          <a:prstGeom prst="rect">
            <a:avLst/>
          </a:prstGeom>
          <a:noFill/>
        </p:spPr>
        <p:txBody>
          <a:bodyPr wrap="square" rtlCol="0">
            <a:spAutoFit/>
          </a:bodyPr>
          <a:lstStyle/>
          <a:p>
            <a:r>
              <a:rPr lang="en-US" sz="3200" dirty="0" err="1"/>
              <a:t>ePT</a:t>
            </a:r>
            <a:r>
              <a:rPr lang="en-US" sz="3200" dirty="0"/>
              <a:t> – Implementation - Benefit</a:t>
            </a:r>
          </a:p>
        </p:txBody>
      </p:sp>
      <p:sp>
        <p:nvSpPr>
          <p:cNvPr id="3" name="TextBox 2">
            <a:extLst>
              <a:ext uri="{FF2B5EF4-FFF2-40B4-BE49-F238E27FC236}">
                <a16:creationId xmlns:a16="http://schemas.microsoft.com/office/drawing/2014/main" id="{9A6CBD86-A8CE-9542-AFB7-B357E72DDAA2}"/>
              </a:ext>
            </a:extLst>
          </p:cNvPr>
          <p:cNvSpPr txBox="1"/>
          <p:nvPr/>
        </p:nvSpPr>
        <p:spPr>
          <a:xfrm>
            <a:off x="7402607" y="40338"/>
            <a:ext cx="187586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7655784"/>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B84F9282-56FA-85A4-E1E6-7595468A00F7}"/>
              </a:ext>
            </a:extLst>
          </p:cNvPr>
          <p:cNvSpPr txBox="1"/>
          <p:nvPr/>
        </p:nvSpPr>
        <p:spPr>
          <a:xfrm rot="16200000">
            <a:off x="-1913291" y="3466813"/>
            <a:ext cx="5608322" cy="584775"/>
          </a:xfrm>
          <a:prstGeom prst="rect">
            <a:avLst/>
          </a:prstGeom>
          <a:noFill/>
        </p:spPr>
        <p:txBody>
          <a:bodyPr wrap="square" rtlCol="0">
            <a:spAutoFit/>
          </a:bodyPr>
          <a:lstStyle/>
          <a:p>
            <a:r>
              <a:rPr lang="en-US" sz="3200" dirty="0" err="1"/>
              <a:t>ePT</a:t>
            </a:r>
            <a:r>
              <a:rPr lang="en-US" sz="3200" dirty="0"/>
              <a:t> – Implementation - Benefit</a:t>
            </a:r>
          </a:p>
        </p:txBody>
      </p:sp>
    </p:spTree>
    <p:extLst>
      <p:ext uri="{BB962C8B-B14F-4D97-AF65-F5344CB8AC3E}">
        <p14:creationId xmlns:p14="http://schemas.microsoft.com/office/powerpoint/2010/main" val="1904519444"/>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799785AC-A7CB-3959-4851-EFC6530FFC4C}"/>
              </a:ext>
            </a:extLst>
          </p:cNvPr>
          <p:cNvSpPr txBox="1"/>
          <p:nvPr/>
        </p:nvSpPr>
        <p:spPr>
          <a:xfrm rot="16200000">
            <a:off x="-1913291" y="3466813"/>
            <a:ext cx="5608322" cy="584775"/>
          </a:xfrm>
          <a:prstGeom prst="rect">
            <a:avLst/>
          </a:prstGeom>
          <a:noFill/>
        </p:spPr>
        <p:txBody>
          <a:bodyPr wrap="square" rtlCol="0">
            <a:spAutoFit/>
          </a:bodyPr>
          <a:lstStyle/>
          <a:p>
            <a:r>
              <a:rPr lang="en-US" sz="3200" dirty="0" err="1"/>
              <a:t>ePT</a:t>
            </a:r>
            <a:r>
              <a:rPr lang="en-US" sz="3200" dirty="0"/>
              <a:t> – Implementation - Benefit</a:t>
            </a:r>
          </a:p>
        </p:txBody>
      </p:sp>
    </p:spTree>
    <p:extLst>
      <p:ext uri="{BB962C8B-B14F-4D97-AF65-F5344CB8AC3E}">
        <p14:creationId xmlns:p14="http://schemas.microsoft.com/office/powerpoint/2010/main" val="302470410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ADED9-64E3-EC00-467E-22918C91B776}"/>
              </a:ext>
            </a:extLst>
          </p:cNvPr>
          <p:cNvSpPr>
            <a:spLocks noGrp="1"/>
          </p:cNvSpPr>
          <p:nvPr>
            <p:ph type="title"/>
          </p:nvPr>
        </p:nvSpPr>
        <p:spPr/>
        <p:txBody>
          <a:bodyPr/>
          <a:lstStyle/>
          <a:p>
            <a:r>
              <a:rPr lang="en-US" dirty="0"/>
              <a:t>Implementation Considerations</a:t>
            </a:r>
          </a:p>
        </p:txBody>
      </p:sp>
      <p:sp>
        <p:nvSpPr>
          <p:cNvPr id="6" name="Content Placeholder 5">
            <a:extLst>
              <a:ext uri="{FF2B5EF4-FFF2-40B4-BE49-F238E27FC236}">
                <a16:creationId xmlns:a16="http://schemas.microsoft.com/office/drawing/2014/main" id="{4030C988-665B-92E0-A4DD-B723C019EF4C}"/>
              </a:ext>
            </a:extLst>
          </p:cNvPr>
          <p:cNvSpPr>
            <a:spLocks noGrp="1"/>
          </p:cNvSpPr>
          <p:nvPr>
            <p:ph idx="1"/>
          </p:nvPr>
        </p:nvSpPr>
        <p:spPr/>
        <p:txBody>
          <a:bodyPr>
            <a:normAutofit fontScale="85000" lnSpcReduction="10000"/>
          </a:bodyPr>
          <a:lstStyle/>
          <a:p>
            <a:r>
              <a:rPr lang="en-US" dirty="0"/>
              <a:t>Project Management:</a:t>
            </a:r>
          </a:p>
          <a:p>
            <a:pPr lvl="1"/>
            <a:r>
              <a:rPr lang="en-US" dirty="0"/>
              <a:t>Funding Source: Minimal funding is needed (approximately $200.00) to maintain the cloud server for one year. Alternatively, can utilize in-country MOH/partner’s server.</a:t>
            </a:r>
          </a:p>
          <a:p>
            <a:pPr lvl="1"/>
            <a:r>
              <a:rPr lang="en-US" dirty="0"/>
              <a:t>Data Manager: Coordinates tasks of enrollment and manages day-to-day operations.</a:t>
            </a:r>
          </a:p>
          <a:p>
            <a:pPr lvl="1"/>
            <a:r>
              <a:rPr lang="en-US" dirty="0"/>
              <a:t>Country IT Team: Facilitates knowledge transfer to ensure sustainability.</a:t>
            </a:r>
          </a:p>
          <a:p>
            <a:r>
              <a:rPr lang="en-US" dirty="0"/>
              <a:t>Technical Area:</a:t>
            </a:r>
          </a:p>
          <a:p>
            <a:pPr lvl="1"/>
            <a:r>
              <a:rPr lang="en-US" dirty="0"/>
              <a:t>Testing Algorithms: Options include 2-test or 3-test systems, combo tests, among others.</a:t>
            </a:r>
          </a:p>
          <a:p>
            <a:pPr lvl="1"/>
            <a:r>
              <a:rPr lang="en-US" dirty="0"/>
              <a:t>Participants: Configurable for individual or laboratory participation.</a:t>
            </a:r>
          </a:p>
          <a:p>
            <a:pPr lvl="1"/>
            <a:r>
              <a:rPr lang="en-US" dirty="0"/>
              <a:t>Technical Support: Capable of supporting PT participants with varying technical needs.</a:t>
            </a:r>
          </a:p>
          <a:p>
            <a:pPr lvl="1"/>
            <a:r>
              <a:rPr lang="en-US" dirty="0"/>
              <a:t>Configuration Needs: Different algorithms require specific configurations.</a:t>
            </a:r>
          </a:p>
          <a:p>
            <a:pPr lvl="1"/>
            <a:r>
              <a:rPr lang="en-US" dirty="0"/>
              <a:t>Software Flexibility: Supports multiple PTs using the same software platform.</a:t>
            </a:r>
          </a:p>
          <a:p>
            <a:r>
              <a:rPr lang="en-US" dirty="0"/>
              <a:t>CDC Oversight: Provides guidance and oversight to partners in the implementation process.</a:t>
            </a:r>
          </a:p>
        </p:txBody>
      </p:sp>
    </p:spTree>
    <p:extLst>
      <p:ext uri="{BB962C8B-B14F-4D97-AF65-F5344CB8AC3E}">
        <p14:creationId xmlns:p14="http://schemas.microsoft.com/office/powerpoint/2010/main" val="228693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6813</TotalTime>
  <Words>850</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Montserrat</vt:lpstr>
      <vt:lpstr>Söhne</vt:lpstr>
      <vt:lpstr>ui-sans-serif</vt:lpstr>
      <vt:lpstr>Office Theme</vt:lpstr>
      <vt:lpstr>Managing Proficiency Data Management eTools for PT – ePT</vt:lpstr>
      <vt:lpstr>Agenda </vt:lpstr>
      <vt:lpstr>Overview</vt:lpstr>
      <vt:lpstr>Stakeholders and Their Roles</vt:lpstr>
      <vt:lpstr>Data Flow and Management</vt:lpstr>
      <vt:lpstr>PowerPoint Presentation</vt:lpstr>
      <vt:lpstr>PowerPoint Presentation</vt:lpstr>
      <vt:lpstr>PowerPoint Presentation</vt:lpstr>
      <vt:lpstr>Implementation Considerations</vt:lpstr>
      <vt:lpstr>Effectiveness and Integration</vt:lpstr>
      <vt:lpstr>Configuring System</vt:lpstr>
      <vt:lpstr>Manage Surveys/Shipments</vt:lpstr>
      <vt:lpstr>Evaluation and Report Generation</vt:lpstr>
      <vt:lpstr>Analysis/Reporting</vt:lpstr>
      <vt:lpstr>Live Demo - Scenario Overview</vt:lpstr>
      <vt:lpstr>Ready to Collaborate and Enhance?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Tester Certification</dc:title>
  <dc:creator>Adhikari, Amitabh Prasad (CDC/GHC/DGHT) (CTR)</dc:creator>
  <cp:lastModifiedBy>Amitabh Adhikari</cp:lastModifiedBy>
  <cp:revision>45</cp:revision>
  <dcterms:created xsi:type="dcterms:W3CDTF">2024-04-22T14:21:32Z</dcterms:created>
  <dcterms:modified xsi:type="dcterms:W3CDTF">2024-06-04T12:00:09Z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2024-04-22T18:37:42Z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785af12a-e1fd-4281-9183-a9ef674c08aa</vt:lpwstr>
  </property>
  <property fmtid="{D5CDD505-2E9C-101B-9397-08002B2CF9AE}" pid="8" name="MSIP_Label_7b94a7b8-f06c-4dfe-bdcc-9b548fd58c31_ContentBits">
    <vt:lpwstr>0</vt:lpwstr>
  </property>
</Properties>
</file>